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851" r:id="rId2"/>
    <p:sldId id="788" r:id="rId3"/>
    <p:sldId id="827" r:id="rId4"/>
    <p:sldId id="835" r:id="rId5"/>
    <p:sldId id="2854" r:id="rId6"/>
    <p:sldId id="825" r:id="rId7"/>
    <p:sldId id="826" r:id="rId8"/>
    <p:sldId id="268" r:id="rId9"/>
    <p:sldId id="2894" r:id="rId10"/>
    <p:sldId id="833" r:id="rId11"/>
    <p:sldId id="834" r:id="rId12"/>
    <p:sldId id="2860" r:id="rId13"/>
    <p:sldId id="832" r:id="rId14"/>
    <p:sldId id="749" r:id="rId15"/>
    <p:sldId id="2877" r:id="rId16"/>
    <p:sldId id="2876" r:id="rId17"/>
    <p:sldId id="2878" r:id="rId18"/>
    <p:sldId id="2896" r:id="rId19"/>
    <p:sldId id="2895" r:id="rId20"/>
    <p:sldId id="2897" r:id="rId21"/>
    <p:sldId id="2898" r:id="rId22"/>
    <p:sldId id="2899" r:id="rId23"/>
    <p:sldId id="2900" r:id="rId24"/>
    <p:sldId id="2901" r:id="rId25"/>
    <p:sldId id="882" r:id="rId26"/>
    <p:sldId id="759" r:id="rId27"/>
    <p:sldId id="2916" r:id="rId28"/>
    <p:sldId id="809" r:id="rId29"/>
    <p:sldId id="805" r:id="rId30"/>
    <p:sldId id="795" r:id="rId31"/>
    <p:sldId id="785" r:id="rId32"/>
    <p:sldId id="810" r:id="rId33"/>
    <p:sldId id="817" r:id="rId34"/>
    <p:sldId id="787" r:id="rId35"/>
    <p:sldId id="812" r:id="rId36"/>
    <p:sldId id="799" r:id="rId37"/>
    <p:sldId id="789" r:id="rId38"/>
    <p:sldId id="2903" r:id="rId39"/>
    <p:sldId id="779" r:id="rId40"/>
    <p:sldId id="780" r:id="rId41"/>
    <p:sldId id="2914" r:id="rId42"/>
    <p:sldId id="2915" r:id="rId43"/>
    <p:sldId id="772" r:id="rId44"/>
    <p:sldId id="773" r:id="rId45"/>
    <p:sldId id="786" r:id="rId46"/>
    <p:sldId id="2904" r:id="rId47"/>
    <p:sldId id="781" r:id="rId48"/>
    <p:sldId id="782" r:id="rId49"/>
    <p:sldId id="2907" r:id="rId50"/>
    <p:sldId id="2912" r:id="rId51"/>
    <p:sldId id="2913" r:id="rId52"/>
    <p:sldId id="2905" r:id="rId53"/>
    <p:sldId id="2906" r:id="rId54"/>
    <p:sldId id="2908" r:id="rId55"/>
    <p:sldId id="2909" r:id="rId56"/>
    <p:sldId id="2910" r:id="rId57"/>
    <p:sldId id="2911" r:id="rId58"/>
    <p:sldId id="761" r:id="rId59"/>
    <p:sldId id="880" r:id="rId60"/>
    <p:sldId id="883" r:id="rId61"/>
    <p:sldId id="884" r:id="rId62"/>
    <p:sldId id="885" r:id="rId63"/>
    <p:sldId id="886" r:id="rId64"/>
    <p:sldId id="887" r:id="rId65"/>
    <p:sldId id="820" r:id="rId66"/>
    <p:sldId id="814" r:id="rId67"/>
    <p:sldId id="888" r:id="rId68"/>
    <p:sldId id="821" r:id="rId69"/>
    <p:sldId id="822" r:id="rId70"/>
    <p:sldId id="879" r:id="rId71"/>
    <p:sldId id="2882" r:id="rId72"/>
    <p:sldId id="2883" r:id="rId73"/>
    <p:sldId id="2884" r:id="rId74"/>
    <p:sldId id="2885" r:id="rId75"/>
    <p:sldId id="2886" r:id="rId76"/>
    <p:sldId id="2887" r:id="rId77"/>
    <p:sldId id="2888" r:id="rId78"/>
    <p:sldId id="2893" r:id="rId79"/>
    <p:sldId id="2890" r:id="rId80"/>
    <p:sldId id="2891" r:id="rId81"/>
  </p:sldIdLst>
  <p:sldSz cx="12192000" cy="6858000"/>
  <p:notesSz cx="6858000" cy="9144000"/>
  <p:custDataLst>
    <p:tags r:id="rId8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 panose="020B0502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K Huang" initials="HH" lastIdx="6" clrIdx="0">
    <p:extLst>
      <p:ext uri="{19B8F6BF-5375-455C-9EA6-DF929625EA0E}">
        <p15:presenceInfo xmlns:p15="http://schemas.microsoft.com/office/powerpoint/2012/main" userId="444e486902488a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99FF"/>
    <a:srgbClr val="44546A"/>
    <a:srgbClr val="FFFF99"/>
    <a:srgbClr val="FF3300"/>
    <a:srgbClr val="FF5050"/>
    <a:srgbClr val="FF66CC"/>
    <a:srgbClr val="0070C0"/>
    <a:srgbClr val="00B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3784" autoAdjust="0"/>
  </p:normalViewPr>
  <p:slideViewPr>
    <p:cSldViewPr snapToGrid="0">
      <p:cViewPr varScale="1">
        <p:scale>
          <a:sx n="78" d="100"/>
          <a:sy n="78" d="100"/>
        </p:scale>
        <p:origin x="6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21T19:10:13.057" idx="6">
    <p:pos x="4855" y="1390"/>
    <p:text>多打了一个冒号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entury Gothic" panose="020B0502020202020204"/>
      </a:defRPr>
    </a:lvl1pPr>
    <a:lvl2pPr indent="228600" latinLnBrk="0">
      <a:defRPr sz="1200">
        <a:latin typeface="+mj-lt"/>
        <a:ea typeface="+mj-ea"/>
        <a:cs typeface="+mj-cs"/>
        <a:sym typeface="Century Gothic" panose="020B0502020202020204"/>
      </a:defRPr>
    </a:lvl2pPr>
    <a:lvl3pPr indent="457200" latinLnBrk="0">
      <a:defRPr sz="1200">
        <a:latin typeface="+mj-lt"/>
        <a:ea typeface="+mj-ea"/>
        <a:cs typeface="+mj-cs"/>
        <a:sym typeface="Century Gothic" panose="020B0502020202020204"/>
      </a:defRPr>
    </a:lvl3pPr>
    <a:lvl4pPr indent="685800" latinLnBrk="0">
      <a:defRPr sz="1200">
        <a:latin typeface="+mj-lt"/>
        <a:ea typeface="+mj-ea"/>
        <a:cs typeface="+mj-cs"/>
        <a:sym typeface="Century Gothic" panose="020B0502020202020204"/>
      </a:defRPr>
    </a:lvl4pPr>
    <a:lvl5pPr indent="914400" latinLnBrk="0">
      <a:defRPr sz="1200">
        <a:latin typeface="+mj-lt"/>
        <a:ea typeface="+mj-ea"/>
        <a:cs typeface="+mj-cs"/>
        <a:sym typeface="Century Gothic" panose="020B0502020202020204"/>
      </a:defRPr>
    </a:lvl5pPr>
    <a:lvl6pPr indent="1143000" latinLnBrk="0">
      <a:defRPr sz="1200">
        <a:latin typeface="+mj-lt"/>
        <a:ea typeface="+mj-ea"/>
        <a:cs typeface="+mj-cs"/>
        <a:sym typeface="Century Gothic" panose="020B0502020202020204"/>
      </a:defRPr>
    </a:lvl6pPr>
    <a:lvl7pPr indent="1371600" latinLnBrk="0">
      <a:defRPr sz="1200">
        <a:latin typeface="+mj-lt"/>
        <a:ea typeface="+mj-ea"/>
        <a:cs typeface="+mj-cs"/>
        <a:sym typeface="Century Gothic" panose="020B0502020202020204"/>
      </a:defRPr>
    </a:lvl7pPr>
    <a:lvl8pPr indent="1600200" latinLnBrk="0">
      <a:defRPr sz="1200">
        <a:latin typeface="+mj-lt"/>
        <a:ea typeface="+mj-ea"/>
        <a:cs typeface="+mj-cs"/>
        <a:sym typeface="Century Gothic" panose="020B0502020202020204"/>
      </a:defRPr>
    </a:lvl8pPr>
    <a:lvl9pPr indent="1828800" latinLnBrk="0">
      <a:defRPr sz="1200">
        <a:latin typeface="+mj-lt"/>
        <a:ea typeface="+mj-ea"/>
        <a:cs typeface="+mj-cs"/>
        <a:sym typeface="Century Gothic" panose="020B0502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09600" y="2493508"/>
            <a:ext cx="10407929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 hasCustomPrompt="1"/>
          </p:nvPr>
        </p:nvSpPr>
        <p:spPr>
          <a:xfrm>
            <a:off x="607592" y="4322308"/>
            <a:ext cx="10411969" cy="1752600"/>
          </a:xfrm>
        </p:spPr>
        <p:txBody>
          <a:bodyPr lIns="0" rIns="18288" rtlCol="0"/>
          <a:lstStyle>
            <a:lvl1pPr marL="0" marR="45720" indent="0" algn="l">
              <a:buNone/>
              <a:defRPr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 noProof="0" dirty="0"/>
              <a:t>按一下以編輯母片子標題樣式</a:t>
            </a:r>
            <a:endParaRPr kumimoji="0" lang="zh-TW" altLang="en-US" noProof="0" dirty="0"/>
          </a:p>
        </p:txBody>
      </p:sp>
      <p:sp>
        <p:nvSpPr>
          <p:cNvPr id="30" name="日期預留位置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76010F5-1FDB-4412-9DA5-0DC277F3AA47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19" name="頁尾預留位置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217" y="427903"/>
            <a:ext cx="2806962" cy="10264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201258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32A294-16A4-4EBE-BAE1-F92EFB453A48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46617" y="4943959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703" y="2682494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523703" y="4070422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F135DD-489F-40F6-9DF5-0023BF78E97D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6C209C4-ED81-4BB2-901D-6F9161800EE0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 hasCustomPrompt="1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 hasCustomPrompt="1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00FEF3-3DB6-4A7C-AB4D-ACE4B86A9E82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5927D5-6AF4-4517-AA98-65218CDB69F3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4800" y="136524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17" y="705"/>
            <a:ext cx="12168000" cy="326345"/>
          </a:xfrm>
          <a:prstGeom prst="rect">
            <a:avLst/>
          </a:prstGeom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-36075" y="0"/>
            <a:ext cx="12217400" cy="6879658"/>
            <a:chOff x="12656" y="-21658"/>
            <a:chExt cx="12217400" cy="6879658"/>
          </a:xfrm>
        </p:grpSpPr>
        <p:sp>
          <p:nvSpPr>
            <p:cNvPr id="26" name="矩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12656" y="-21658"/>
              <a:ext cx="12217400" cy="294469"/>
              <a:chOff x="-12700" y="-7144"/>
              <a:chExt cx="12217400" cy="294469"/>
            </a:xfrm>
          </p:grpSpPr>
          <p:sp>
            <p:nvSpPr>
              <p:cNvPr id="28" name="手繪多邊形 27"/>
              <p:cNvSpPr/>
              <p:nvPr/>
            </p:nvSpPr>
            <p:spPr bwMode="auto">
              <a:xfrm>
                <a:off x="-12700" y="-7144"/>
                <a:ext cx="12217400" cy="294469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sp>
            <p:nvSpPr>
              <p:cNvPr id="29" name="手繪多邊形 28"/>
              <p:cNvSpPr/>
              <p:nvPr/>
            </p:nvSpPr>
            <p:spPr bwMode="auto">
              <a:xfrm>
                <a:off x="5842000" y="-7143"/>
                <a:ext cx="6350000" cy="294468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</p:grpSp>
      </p:grpSp>
      <p:sp>
        <p:nvSpPr>
          <p:cNvPr id="30" name="文字預留位置 29"/>
          <p:cNvSpPr>
            <a:spLocks noGrp="1"/>
          </p:cNvSpPr>
          <p:nvPr>
            <p:ph type="body" idx="1"/>
          </p:nvPr>
        </p:nvSpPr>
        <p:spPr>
          <a:xfrm>
            <a:off x="609600" y="1452510"/>
            <a:ext cx="10972800" cy="48720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0" name="日期預留位置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0565B32-B448-4814-A34B-8E4078D6BFB9}" type="datetime2">
              <a:rPr lang="zh-TW" altLang="en-US" smtClean="0"/>
              <a:t>2024年5月24日</a:t>
            </a:fld>
            <a:endParaRPr lang="zh-TW" altLang="en-US" dirty="0"/>
          </a:p>
        </p:txBody>
      </p:sp>
      <p:sp>
        <p:nvSpPr>
          <p:cNvPr id="22" name="頁尾預留位置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18" name="投影片編號預留位置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9" name="標題預留位置 8"/>
          <p:cNvSpPr>
            <a:spLocks noGrp="1"/>
          </p:cNvSpPr>
          <p:nvPr>
            <p:ph type="title"/>
          </p:nvPr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 vert="horz" lIns="0" rIns="0" bIns="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0" kern="1200">
          <a:ln>
            <a:noFill/>
          </a:ln>
          <a:solidFill>
            <a:schemeClr val="tx1"/>
          </a:solidFill>
          <a:effectLst/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8737600" cy="1828800"/>
          </a:xfrm>
        </p:spPr>
        <p:txBody>
          <a:bodyPr>
            <a:noAutofit/>
          </a:bodyPr>
          <a:lstStyle/>
          <a:p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SG2000</a:t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 Layout Guide</a:t>
            </a:r>
            <a:endParaRPr lang="en-US" sz="4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5105400"/>
            <a:ext cx="10411969" cy="1752600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altLang="zh-TW" dirty="0"/>
              <a:t>Version: 0.2</a:t>
            </a:r>
          </a:p>
          <a:p>
            <a:pPr algn="l"/>
            <a:r>
              <a:rPr lang="en-US" altLang="zh-TW" dirty="0"/>
              <a:t>Release date: 2022/09/13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60487" y="1927044"/>
            <a:ext cx="1851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err="1">
                <a:solidFill>
                  <a:srgbClr val="92D050"/>
                </a:solidFill>
                <a:latin typeface="+mn-lt"/>
              </a:rPr>
              <a:t>Stackup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SG200X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4-Layer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6495" y="954095"/>
            <a:ext cx="51206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Number of stacked layers </a:t>
            </a:r>
            <a:r>
              <a:rPr lang="en-GB" altLang="zh-TW" sz="2000" dirty="0"/>
              <a:t>: 4 </a:t>
            </a:r>
            <a:r>
              <a:rPr lang="en-GB" altLang="en-US" sz="2000" dirty="0"/>
              <a:t>layers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Stack thickness </a:t>
            </a:r>
            <a:r>
              <a:rPr lang="en-GB" altLang="zh-TW" sz="2000" dirty="0"/>
              <a:t>:</a:t>
            </a:r>
            <a:r>
              <a:rPr lang="en-US" altLang="zh-TW" sz="2000" dirty="0"/>
              <a:t> 1mm +/-10% &lt;=</a:t>
            </a:r>
            <a:r>
              <a:rPr lang="en-GB" altLang="en-US" sz="2000" dirty="0"/>
              <a:t> thickness</a:t>
            </a:r>
            <a:r>
              <a:rPr lang="zh-TW" altLang="en-US" sz="2000" dirty="0"/>
              <a:t>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Each layer of </a:t>
            </a:r>
            <a:r>
              <a:rPr lang="en-GB" altLang="zh-TW" sz="2000" dirty="0"/>
              <a:t>Cu </a:t>
            </a:r>
            <a:r>
              <a:rPr lang="en-GB" altLang="en-US" sz="2000" dirty="0"/>
              <a:t>uses </a:t>
            </a:r>
            <a:r>
              <a:rPr lang="en-GB" altLang="zh-TW" sz="2000" dirty="0"/>
              <a:t>1oz.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Dielectric layer thickness limit </a:t>
            </a:r>
            <a:r>
              <a:rPr lang="en-US" altLang="zh-TW" sz="2000" dirty="0"/>
              <a:t>: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266509" y="131017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2000" b="1" dirty="0">
                <a:solidFill>
                  <a:schemeClr val="accent1"/>
                </a:solidFill>
              </a:rPr>
              <a:t>Reference Stack</a:t>
            </a:r>
            <a:endParaRPr lang="zh-TW" altLang="en-U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5947"/>
              </p:ext>
            </p:extLst>
          </p:nvPr>
        </p:nvGraphicFramePr>
        <p:xfrm>
          <a:off x="304800" y="2585311"/>
          <a:ext cx="5791199" cy="22175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06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Layer Number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Material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Thickness Limit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After Cu and pp are laminated together , the thickness of pp excluding the Cu</a:t>
                      </a:r>
                      <a:r>
                        <a:rPr lang="en-GB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&gt;=25mils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31" y="1879715"/>
            <a:ext cx="5603875" cy="351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6-Layer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6494" y="954095"/>
            <a:ext cx="61035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Number of stacked layers </a:t>
            </a:r>
            <a:r>
              <a:rPr lang="en-GB" altLang="zh-TW" sz="2000" dirty="0"/>
              <a:t>: 6 </a:t>
            </a:r>
            <a:r>
              <a:rPr lang="en-GB" altLang="en-US" sz="2000" dirty="0"/>
              <a:t>layers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Stack thickness </a:t>
            </a:r>
            <a:r>
              <a:rPr lang="en-GB" altLang="zh-TW" sz="2000" dirty="0"/>
              <a:t>:</a:t>
            </a:r>
            <a:r>
              <a:rPr lang="en-GB" altLang="en-US" sz="2000" dirty="0"/>
              <a:t> </a:t>
            </a:r>
            <a:r>
              <a:rPr lang="en-GB" altLang="zh-TW" sz="2000" dirty="0"/>
              <a:t>1.2mm +/-10% &lt;= </a:t>
            </a:r>
            <a:r>
              <a:rPr lang="en-GB" altLang="en-US" sz="2000" dirty="0"/>
              <a:t>thickness </a:t>
            </a:r>
            <a:r>
              <a:rPr lang="en-GB" altLang="zh-TW" sz="2000" dirty="0"/>
              <a:t>&lt;=1.6mm +/-10%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Each layer of </a:t>
            </a:r>
            <a:r>
              <a:rPr lang="en-GB" altLang="zh-TW" sz="2000" dirty="0"/>
              <a:t>Cu </a:t>
            </a:r>
            <a:r>
              <a:rPr lang="en-GB" altLang="en-US" sz="2000" dirty="0"/>
              <a:t>uses </a:t>
            </a:r>
            <a:r>
              <a:rPr lang="en-GB" altLang="zh-TW" sz="2000" dirty="0"/>
              <a:t>1oz </a:t>
            </a:r>
            <a:r>
              <a:rPr kumimoji="0" lang="en-GB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Dielectric layer thickness limit </a:t>
            </a:r>
            <a:r>
              <a:rPr lang="en-GB" altLang="zh-TW" sz="2000" dirty="0"/>
              <a:t>:</a:t>
            </a:r>
            <a:endParaRPr lang="en-US" altLang="zh-TW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627020" y="111496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2000" b="1" dirty="0">
                <a:solidFill>
                  <a:schemeClr val="accent1"/>
                </a:solidFill>
              </a:rPr>
              <a:t>Reference Stack</a:t>
            </a:r>
            <a:endParaRPr lang="zh-TW" altLang="en-U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2733"/>
              </p:ext>
            </p:extLst>
          </p:nvPr>
        </p:nvGraphicFramePr>
        <p:xfrm>
          <a:off x="246494" y="2780650"/>
          <a:ext cx="5791199" cy="25832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06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Layer Number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Material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altLang="en-US" sz="1800" dirty="0"/>
                        <a:t>Thickness Limit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After Cu and pp are laminated together , the thickness of pp excluding the Cu</a:t>
                      </a:r>
                      <a:r>
                        <a:rPr lang="en-GB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zh-TW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L5/L6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&gt;=11mils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L4/L5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98023"/>
            <a:ext cx="5537200" cy="433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40296" y="2112762"/>
            <a:ext cx="8911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en-GB" altLang="en-US" sz="4000" b="1" dirty="0">
                <a:solidFill>
                  <a:srgbClr val="92D050"/>
                </a:solidFill>
              </a:rPr>
              <a:t>Power Supply</a:t>
            </a:r>
            <a:r>
              <a:rPr lang="zh-TW" altLang="en-US" sz="4000" b="1" dirty="0">
                <a:solidFill>
                  <a:srgbClr val="92D050"/>
                </a:solidFill>
              </a:rPr>
              <a:t> </a:t>
            </a:r>
            <a:r>
              <a:rPr lang="en-US" altLang="zh-TW" sz="4000" b="1" dirty="0">
                <a:solidFill>
                  <a:srgbClr val="92D050"/>
                </a:solidFill>
              </a:rPr>
              <a:t>Winding</a:t>
            </a:r>
            <a:r>
              <a:rPr lang="zh-TW" altLang="en-US" sz="4000" b="1" dirty="0">
                <a:solidFill>
                  <a:srgbClr val="92D050"/>
                </a:solidFill>
              </a:rPr>
              <a:t>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6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SG2002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0" name="矩形 49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83218" y="5816307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456" y="207645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03" y="2453634"/>
            <a:ext cx="2814451" cy="42198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80067"/>
              <a:ext cx="2598845" cy="125736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235942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QFN - 4L/6L-PCB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49532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460103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3147" y="261936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512372" y="5937495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53634"/>
            <a:ext cx="2660284" cy="421989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59492"/>
            <a:ext cx="2861959" cy="4214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71737"/>
              </p:ext>
            </p:extLst>
          </p:nvPr>
        </p:nvGraphicFramePr>
        <p:xfrm>
          <a:off x="433239" y="873928"/>
          <a:ext cx="11406336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@</a:t>
                      </a:r>
                      <a:r>
                        <a:rPr lang="en-US" altLang="zh-TW" sz="1600" dirty="0"/>
                        <a:t>E-pad 7.6x7.6mm</a:t>
                      </a:r>
                      <a:r>
                        <a:rPr lang="en-US" altLang="zh-TW" sz="1600" baseline="30000" dirty="0"/>
                        <a:t>2</a:t>
                      </a:r>
                      <a:r>
                        <a:rPr lang="en-US" altLang="zh-TW" sz="1600" dirty="0"/>
                        <a:t> </a:t>
                      </a:r>
                      <a:r>
                        <a:rPr lang="en-GB" altLang="en-US" sz="1600" dirty="0"/>
                        <a:t>area 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en-GB" altLang="en-US" sz="1600" dirty="0"/>
                        <a:t>quantity </a:t>
                      </a:r>
                      <a:r>
                        <a:rPr lang="en-US" altLang="zh-TW" sz="1600" dirty="0"/>
                        <a:t>: 3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(2)  pin out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GB" altLang="en-US" sz="1600" dirty="0"/>
                        <a:t>area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en-GB" altLang="en-US" sz="1600" dirty="0"/>
                        <a:t>quantity </a:t>
                      </a:r>
                      <a:r>
                        <a:rPr lang="en-US" altLang="zh-TW" sz="1600" dirty="0"/>
                        <a:t>: 6</a:t>
                      </a:r>
                      <a:endParaRPr lang="en-US" altLang="zh-TW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en-GB" altLang="en-US" sz="1600" i="0" dirty="0"/>
                        <a:t>Cover </a:t>
                      </a:r>
                      <a:r>
                        <a:rPr lang="en-GB" altLang="zh-TW" sz="1600" i="0" dirty="0"/>
                        <a:t>Solder mask </a:t>
                      </a:r>
                      <a:r>
                        <a:rPr lang="en-GB" altLang="en-US" sz="1600" i="0" dirty="0"/>
                        <a:t>area</a:t>
                      </a:r>
                      <a:r>
                        <a:rPr lang="en-US" altLang="zh-TW" sz="1600" i="0" dirty="0"/>
                        <a:t>: E-pad 7.6x7.6mm</a:t>
                      </a:r>
                      <a:r>
                        <a:rPr lang="en-US" altLang="zh-TW" sz="1600" baseline="30000" dirty="0"/>
                        <a:t>2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</a:t>
                      </a:r>
                      <a:r>
                        <a:rPr lang="en-GB" altLang="en-US" sz="1600" i="0" dirty="0"/>
                        <a:t>Non-covered </a:t>
                      </a:r>
                      <a:r>
                        <a:rPr lang="en-GB" altLang="zh-TW" sz="1600" i="0" dirty="0"/>
                        <a:t>Solder mask </a:t>
                      </a:r>
                      <a:r>
                        <a:rPr lang="en-GB" altLang="en-US" sz="1600" i="0" dirty="0"/>
                        <a:t>area</a:t>
                      </a:r>
                      <a:r>
                        <a:rPr lang="en-US" altLang="zh-TW" sz="1600" i="0" dirty="0"/>
                        <a:t>: E-pad 6x6mm</a:t>
                      </a:r>
                      <a:r>
                        <a:rPr lang="en-US" altLang="zh-TW" sz="1600" baseline="30000" dirty="0"/>
                        <a:t>2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Confirm the number of vias on the DDR3_1.5V SOC side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橢圓 29"/>
          <p:cNvSpPr/>
          <p:nvPr/>
        </p:nvSpPr>
        <p:spPr>
          <a:xfrm>
            <a:off x="869807" y="4470084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25" y="2763212"/>
            <a:ext cx="3764087" cy="398145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482901" y="3576431"/>
            <a:ext cx="1746449" cy="16242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480688" y="2416367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41321" y="3960643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63826" y="3260192"/>
            <a:ext cx="2194124" cy="222620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6229350" y="4470084"/>
            <a:ext cx="1673425" cy="0"/>
          </a:xfrm>
          <a:prstGeom prst="straightConnector1">
            <a:avLst/>
          </a:prstGeom>
          <a:ln w="38100">
            <a:solidFill>
              <a:srgbClr val="FFFF0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887457" y="4278630"/>
            <a:ext cx="4158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6x6mm</a:t>
            </a:r>
            <a:r>
              <a:rPr lang="en-US" altLang="zh-TW" sz="1800" baseline="30000" dirty="0"/>
              <a:t>2</a:t>
            </a:r>
            <a:r>
              <a:rPr lang="en-US" altLang="zh-TW" dirty="0"/>
              <a:t> (uncover </a:t>
            </a:r>
            <a:r>
              <a:rPr lang="en-US" altLang="zh-TW" dirty="0" smtClean="0"/>
              <a:t>solder </a:t>
            </a:r>
            <a:r>
              <a:rPr lang="en-US" altLang="zh-TW" dirty="0"/>
              <a:t>mask)</a:t>
            </a:r>
            <a:endParaRPr lang="zh-TW" altLang="en-US" dirty="0" err="1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454224" y="3960643"/>
            <a:ext cx="1673425" cy="0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8181073" y="3775977"/>
            <a:ext cx="36231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7.6x7.6mm</a:t>
            </a:r>
            <a:r>
              <a:rPr lang="en-US" altLang="zh-TW" sz="1800" baseline="30000" dirty="0"/>
              <a:t>2</a:t>
            </a:r>
            <a:r>
              <a:rPr lang="en-US" altLang="zh-TW" dirty="0"/>
              <a:t> (</a:t>
            </a:r>
            <a:r>
              <a:rPr lang="en-US" altLang="zh-TW" dirty="0" err="1" smtClean="0"/>
              <a:t>soder</a:t>
            </a:r>
            <a:r>
              <a:rPr lang="en-US" altLang="zh-TW" dirty="0" smtClean="0"/>
              <a:t> </a:t>
            </a:r>
            <a:r>
              <a:rPr lang="en-US" altLang="zh-TW" dirty="0"/>
              <a:t>mask)</a:t>
            </a:r>
            <a:endParaRPr lang="zh-TW" altLang="en-US" dirty="0" err="1"/>
          </a:p>
        </p:txBody>
      </p:sp>
      <p:sp>
        <p:nvSpPr>
          <p:cNvPr id="47" name="橢圓 46"/>
          <p:cNvSpPr/>
          <p:nvPr/>
        </p:nvSpPr>
        <p:spPr>
          <a:xfrm>
            <a:off x="4806444" y="5204223"/>
            <a:ext cx="814068" cy="3711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4671786" y="5910142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4591984" y="6422498"/>
            <a:ext cx="1405447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pin out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area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–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265463"/>
              </p:ext>
            </p:extLst>
          </p:nvPr>
        </p:nvGraphicFramePr>
        <p:xfrm>
          <a:off x="1000126" y="958153"/>
          <a:ext cx="10195311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3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TW" sz="16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</a:t>
                      </a:r>
                      <a:endParaRPr kumimoji="0" lang="zh-TW" altLang="en-US" sz="16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route,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-GB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Confirm that there are 6 </a:t>
                      </a:r>
                      <a:r>
                        <a:rPr kumimoji="0" lang="en-GB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vias each </a:t>
                      </a:r>
                      <a:r>
                        <a:rPr kumimoji="0" lang="en-GB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 </a:t>
                      </a:r>
                      <a:r>
                        <a:rPr kumimoji="0" lang="en-GB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SOC </a:t>
                      </a:r>
                      <a:r>
                        <a:rPr kumimoji="0" lang="en-GB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kumimoji="0" lang="en-GB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en-GB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Deduct the effective width of the vias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6" name="圖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56" y="2937428"/>
            <a:ext cx="3199423" cy="3787455"/>
          </a:xfrm>
          <a:prstGeom prst="rect">
            <a:avLst/>
          </a:prstGeom>
        </p:spPr>
      </p:pic>
      <p:sp>
        <p:nvSpPr>
          <p:cNvPr id="87" name="文字方塊 86"/>
          <p:cNvSpPr txBox="1"/>
          <p:nvPr/>
        </p:nvSpPr>
        <p:spPr>
          <a:xfrm>
            <a:off x="2893875" y="2457856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628526" y="2349319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4511757" y="3074469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480608" y="6063999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91" name="圖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98" y="2937428"/>
            <a:ext cx="3199423" cy="3787456"/>
          </a:xfrm>
          <a:prstGeom prst="rect">
            <a:avLst/>
          </a:prstGeom>
        </p:spPr>
      </p:pic>
      <p:sp>
        <p:nvSpPr>
          <p:cNvPr id="92" name="橢圓 91"/>
          <p:cNvSpPr/>
          <p:nvPr/>
        </p:nvSpPr>
        <p:spPr>
          <a:xfrm>
            <a:off x="6794105" y="6423806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8632302" y="3877309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7100515" y="3564702"/>
            <a:ext cx="1497598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6557794" y="6044948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area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6" name="直線單箭頭接點 95"/>
          <p:cNvCxnSpPr/>
          <p:nvPr/>
        </p:nvCxnSpPr>
        <p:spPr>
          <a:xfrm>
            <a:off x="7737738" y="4449650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>
            <a:off x="8592894" y="5354496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8184115" y="4990606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>
            <a:off x="9117441" y="4106528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8189567" y="4080698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8652374" y="4005621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2" name="橢圓 101"/>
          <p:cNvSpPr/>
          <p:nvPr/>
        </p:nvSpPr>
        <p:spPr>
          <a:xfrm>
            <a:off x="2505910" y="6414280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4467635" y="3891815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-34246" y="82516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00464"/>
              </p:ext>
            </p:extLst>
          </p:nvPr>
        </p:nvGraphicFramePr>
        <p:xfrm>
          <a:off x="309033" y="842445"/>
          <a:ext cx="1150534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C1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</a:t>
                      </a:r>
                      <a:r>
                        <a:rPr lang="en-GB" altLang="en-US" sz="1600" i="0" dirty="0"/>
                        <a:t>The </a:t>
                      </a:r>
                      <a:r>
                        <a:rPr lang="en-GB" altLang="zh-TW" sz="1600" i="0" dirty="0"/>
                        <a:t>3 vias in the E-pad </a:t>
                      </a:r>
                      <a:r>
                        <a:rPr lang="en-GB" altLang="en-US" sz="1600" i="0" dirty="0"/>
                        <a:t>area are closely connected to </a:t>
                      </a:r>
                      <a:r>
                        <a:rPr lang="en-GB" altLang="zh-TW" sz="1600" i="0" dirty="0"/>
                        <a:t>C1/C2/C3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</a:t>
                      </a:r>
                      <a:r>
                        <a:rPr lang="en-GB" altLang="en-US" sz="1600" i="0" dirty="0"/>
                        <a:t>The </a:t>
                      </a:r>
                      <a:r>
                        <a:rPr lang="en-GB" altLang="zh-TW" sz="1600" i="0" dirty="0"/>
                        <a:t>6 vias in the pin-out </a:t>
                      </a:r>
                      <a:r>
                        <a:rPr lang="en-GB" altLang="en-US" sz="1600" i="0" dirty="0"/>
                        <a:t>area are closely connected to </a:t>
                      </a:r>
                      <a:r>
                        <a:rPr lang="en-GB" altLang="zh-TW" sz="1600" i="0" dirty="0"/>
                        <a:t>C4/C5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Confirm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there is </a:t>
                      </a:r>
                      <a:r>
                        <a:rPr lang="en-US" altLang="zh-TW" sz="1600" i="0" dirty="0"/>
                        <a:t>at least 1 GND via next to each 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2861730"/>
            <a:ext cx="2995883" cy="381940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42" y="2861729"/>
            <a:ext cx="2995883" cy="381940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6829425" y="512535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29425" y="495390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372017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804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090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43581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415006" y="5081301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499445" y="4623387"/>
            <a:ext cx="183430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E-pad area:3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285876" y="5128212"/>
            <a:ext cx="1962150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Pin-out area:6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7462848" y="5003730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0" name="橢圓 39"/>
          <p:cNvSpPr/>
          <p:nvPr/>
        </p:nvSpPr>
        <p:spPr>
          <a:xfrm>
            <a:off x="7502040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1" name="文字方塊 40"/>
          <p:cNvSpPr txBox="1"/>
          <p:nvPr/>
        </p:nvSpPr>
        <p:spPr>
          <a:xfrm>
            <a:off x="3033092" y="250493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1300" y="2504932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90" y="3136826"/>
            <a:ext cx="3925205" cy="308019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958877" y="234993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93601"/>
              </p:ext>
            </p:extLst>
          </p:nvPr>
        </p:nvGraphicFramePr>
        <p:xfrm>
          <a:off x="709976" y="117255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altLang="zh-TW" sz="1800" i="0" dirty="0"/>
                        <a:t>PMIC Branch Node VIA Quantity</a:t>
                      </a:r>
                      <a:endParaRPr lang="zh-TW" altLang="en-US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en-GB" altLang="en-US" sz="1600" dirty="0"/>
                        <a:t>quantity 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en-GB" altLang="en-US" sz="1600" dirty="0"/>
                        <a:t>quantity 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2673958"/>
            <a:ext cx="3437892" cy="389334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759205" y="5746699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934200" y="4257090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249941" y="4191928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836490" y="3136826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581275" y="6105723"/>
            <a:ext cx="971550" cy="43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3562350" y="4942890"/>
            <a:ext cx="2274140" cy="122650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6926340" y="2767494"/>
            <a:ext cx="197040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accent5"/>
                </a:solidFill>
              </a:rPr>
              <a:t>PMIC routing area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436096" y="3713958"/>
            <a:ext cx="3263153" cy="36933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t-IT" altLang="zh-TW" sz="1800" b="1" i="0" dirty="0">
                <a:solidFill>
                  <a:schemeClr val="bg1"/>
                </a:solidFill>
              </a:rPr>
              <a:t>PMIC Branch Node VIA Quantity</a:t>
            </a:r>
            <a:endParaRPr lang="zh-TW" altLang="en-US" sz="1800" b="1" i="0" dirty="0">
              <a:solidFill>
                <a:schemeClr val="bg1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481791" y="5293856"/>
            <a:ext cx="1585882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175813" y="5258194"/>
            <a:ext cx="1585882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40299" y="1891381"/>
            <a:ext cx="8911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Power Supply Winding 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4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SG2000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Outline</a:t>
            </a:r>
            <a:endParaRPr lang="zh-TW" altLang="en-US" sz="3600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 flipH="1">
            <a:off x="500514" y="941490"/>
            <a:ext cx="852798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Stackup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DDR </a:t>
            </a:r>
            <a:r>
              <a:rPr lang="en-GB" altLang="en-US" dirty="0"/>
              <a:t>Power Supply </a:t>
            </a:r>
            <a:r>
              <a:rPr lang="en-US" altLang="en-GB" dirty="0"/>
              <a:t>Winding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Serdes</a:t>
            </a:r>
            <a:r>
              <a:rPr lang="en-GB" altLang="en-US" dirty="0"/>
              <a:t> Signal Winding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MIPI/USB/EPHY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Single-end</a:t>
            </a:r>
            <a:r>
              <a:rPr lang="en-GB" altLang="en-US" dirty="0"/>
              <a:t> Signal Winding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GPIO/SDIO</a:t>
            </a:r>
            <a:br>
              <a:rPr lang="en-US" altLang="zh-TW" dirty="0"/>
            </a:br>
            <a:r>
              <a:rPr lang="en-US" altLang="zh-TW" dirty="0"/>
              <a:t>- EMMC/AUD/XTAL/WIFI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/>
              <a:t>Analog </a:t>
            </a:r>
            <a:r>
              <a:rPr lang="en-GB" altLang="zh-TW" dirty="0"/>
              <a:t>/ </a:t>
            </a:r>
            <a:r>
              <a:rPr lang="en-GB" altLang="en-US" dirty="0"/>
              <a:t>Digital Power Supply </a:t>
            </a:r>
            <a:r>
              <a:rPr lang="en-US" altLang="en-GB" dirty="0"/>
              <a:t>W</a:t>
            </a:r>
            <a:r>
              <a:rPr lang="en-GB" altLang="en-US" dirty="0"/>
              <a:t>inding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VDDC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en-US" altLang="zh-CN" dirty="0"/>
              <a:t>Analog 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Power Supply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75878" y="2085855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822" y="5794189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60" y="2462929"/>
            <a:ext cx="2866494" cy="421989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79230"/>
              <a:ext cx="2598845" cy="124377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80510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BGA –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36044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622028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376651" y="586198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49754"/>
            <a:ext cx="2660284" cy="42330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49754"/>
            <a:ext cx="2680249" cy="4223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98" y="2696057"/>
            <a:ext cx="4267531" cy="404030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52399" y="46872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90314"/>
              </p:ext>
            </p:extLst>
          </p:nvPr>
        </p:nvGraphicFramePr>
        <p:xfrm>
          <a:off x="433239" y="873928"/>
          <a:ext cx="11406336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(ball N5)</a:t>
                      </a:r>
                      <a:r>
                        <a:rPr lang="en-US" altLang="zh-TW" sz="1600" dirty="0"/>
                        <a:t>: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DDR3_1.5V (merge ball)</a:t>
                      </a:r>
                      <a:r>
                        <a:rPr lang="en-US" altLang="zh-TW" sz="1600" dirty="0"/>
                        <a:t>: 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Confirm the number of vias on the DDR3_1.5V SOC side</a:t>
                      </a:r>
                      <a:r>
                        <a:rPr lang="zh-TW" altLang="en-US" sz="1600" i="0" dirty="0"/>
                        <a:t> </a:t>
                      </a:r>
                      <a:endParaRPr lang="en-US" altLang="zh-TW" sz="1600" i="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Ball N5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VIA: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GB" altLang="en-US" sz="1600" i="0" dirty="0"/>
                        <a:t>Connect </a:t>
                      </a:r>
                      <a:r>
                        <a:rPr lang="en-GB" altLang="zh-TW" sz="1600" i="0" dirty="0"/>
                        <a:t>bottom Cap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Merge ball VIA: </a:t>
                      </a:r>
                      <a:r>
                        <a:rPr lang="en-GB" altLang="en-US" sz="1600" i="0" dirty="0"/>
                        <a:t>Connect inner layer </a:t>
                      </a:r>
                      <a:r>
                        <a:rPr lang="en-US" altLang="zh-TW" sz="1600" i="0" dirty="0"/>
                        <a:t>main route trace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橢圓 18"/>
          <p:cNvSpPr/>
          <p:nvPr/>
        </p:nvSpPr>
        <p:spPr>
          <a:xfrm>
            <a:off x="4431105" y="3566007"/>
            <a:ext cx="740412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929698" y="402778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115519" y="2882032"/>
            <a:ext cx="1075856" cy="188999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7225650" y="3410334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12434" y="227814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4" y="2919581"/>
            <a:ext cx="3379607" cy="376324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36" y="2929491"/>
            <a:ext cx="3379606" cy="376324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85737" y="68779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91436"/>
              </p:ext>
            </p:extLst>
          </p:nvPr>
        </p:nvGraphicFramePr>
        <p:xfrm>
          <a:off x="1005729" y="901518"/>
          <a:ext cx="10643345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2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Confirm that there are 4 vias at the SOC and &gt;=5 vias at the PMIC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) </a:t>
                      </a:r>
                      <a:r>
                        <a:rPr kumimoji="0" lang="en-GB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Deduct the effective width of vias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2893875" y="250598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620721" y="2273250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608713" y="284654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350209" y="5897230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6489862" y="6195287"/>
            <a:ext cx="575181" cy="36933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7168017" y="3501309"/>
            <a:ext cx="1620281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area 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41068" y="5826987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area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790740" y="4778714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8788299" y="5717585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8325032" y="5251367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9072880" y="4467956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7967873" y="4467956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8486522" y="4283290"/>
            <a:ext cx="54811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387264" y="6198151"/>
            <a:ext cx="575181" cy="34721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56080" y="3155270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8866072" y="3123831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27" y="3058088"/>
            <a:ext cx="3652703" cy="36910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45" y="3079032"/>
            <a:ext cx="3671485" cy="367670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75304" y="79132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42902"/>
              </p:ext>
            </p:extLst>
          </p:nvPr>
        </p:nvGraphicFramePr>
        <p:xfrm>
          <a:off x="705938" y="799037"/>
          <a:ext cx="10557308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4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DDR3Q_1.5V@Top: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0.1uF: 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0402 1uF: C3/C7/C6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0402 4.7uF: C8 </a:t>
                      </a:r>
                      <a:endParaRPr kumimoji="0"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Make sure there is at least 1 DDR3_1.5V via next to each 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Make sure there is at least 1 GND next to each Cap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/>
          <p:cNvSpPr/>
          <p:nvPr/>
        </p:nvSpPr>
        <p:spPr>
          <a:xfrm>
            <a:off x="3209120" y="3220068"/>
            <a:ext cx="1116802" cy="147206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748343" y="3741402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23117" y="273811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797185" y="2717850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80920" y="3062421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235617" y="329493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28140" y="4061677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6" name="橢圓 35"/>
          <p:cNvSpPr/>
          <p:nvPr/>
        </p:nvSpPr>
        <p:spPr>
          <a:xfrm>
            <a:off x="8542787" y="3570478"/>
            <a:ext cx="982213" cy="151587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3242887" y="5471992"/>
            <a:ext cx="423514" cy="677635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2" name="矩形 31"/>
          <p:cNvSpPr/>
          <p:nvPr/>
        </p:nvSpPr>
        <p:spPr>
          <a:xfrm rot="16200000">
            <a:off x="3062368" y="464917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5" name="矩形 44"/>
          <p:cNvSpPr/>
          <p:nvPr/>
        </p:nvSpPr>
        <p:spPr>
          <a:xfrm rot="16200000">
            <a:off x="7244058" y="419264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6" name="矩形 45"/>
          <p:cNvSpPr/>
          <p:nvPr/>
        </p:nvSpPr>
        <p:spPr>
          <a:xfrm rot="16200000">
            <a:off x="8536568" y="3635212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7" name="矩形 46"/>
          <p:cNvSpPr/>
          <p:nvPr/>
        </p:nvSpPr>
        <p:spPr>
          <a:xfrm rot="16200000">
            <a:off x="8519154" y="4024728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8" name="矩形 47"/>
          <p:cNvSpPr/>
          <p:nvPr/>
        </p:nvSpPr>
        <p:spPr>
          <a:xfrm rot="16200000">
            <a:off x="8536567" y="441424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9" name="矩形 48"/>
          <p:cNvSpPr/>
          <p:nvPr/>
        </p:nvSpPr>
        <p:spPr>
          <a:xfrm rot="16200000">
            <a:off x="8536568" y="4843850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0" name="矩形 49"/>
          <p:cNvSpPr/>
          <p:nvPr/>
        </p:nvSpPr>
        <p:spPr>
          <a:xfrm rot="16200000">
            <a:off x="8548583" y="523279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7" name="文字方塊 36"/>
          <p:cNvSpPr txBox="1"/>
          <p:nvPr/>
        </p:nvSpPr>
        <p:spPr>
          <a:xfrm>
            <a:off x="8672425" y="385546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C4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691392" y="4679233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C6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691392" y="507188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C7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697731" y="546002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C8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20988" y="4428708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01940" y="4269487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C5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6416" y="4886294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C1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229262" y="540888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157817" y="2645117"/>
            <a:ext cx="3579189" cy="3985480"/>
            <a:chOff x="2157817" y="2645117"/>
            <a:chExt cx="3579189" cy="398548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7817" y="2645117"/>
              <a:ext cx="3579189" cy="398548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568" y="6273801"/>
              <a:ext cx="127085" cy="117052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182375" y="96757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21568" y="2275785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805"/>
              </p:ext>
            </p:extLst>
          </p:nvPr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zh-TW" sz="1800" i="0" dirty="0"/>
                        <a:t>PMIC Branch Node VIA Quantity</a:t>
                      </a:r>
                      <a:endParaRPr lang="zh-TW" altLang="en-US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VIA </a:t>
                      </a:r>
                      <a:r>
                        <a:rPr lang="en-GB" altLang="en-US" sz="1600" i="0" dirty="0"/>
                        <a:t>quantity 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en-GB" altLang="en-US" sz="1600" i="0" dirty="0"/>
                        <a:t>quantity 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2603136" y="575005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735989" y="37062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118112" y="4001118"/>
            <a:ext cx="1133031" cy="1151347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096000" y="3039194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282519" y="6107995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7185850" y="2669862"/>
            <a:ext cx="197040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866142" y="3262454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6556432" y="4812180"/>
            <a:ext cx="1411757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327183" y="5169948"/>
            <a:ext cx="1241722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6092638" y="3047291"/>
            <a:ext cx="3925205" cy="3080196"/>
            <a:chOff x="6092638" y="3047291"/>
            <a:chExt cx="3925205" cy="308019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638" y="3047291"/>
              <a:ext cx="3925205" cy="30801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7069" y="4170731"/>
              <a:ext cx="361950" cy="333375"/>
            </a:xfrm>
            <a:prstGeom prst="rect">
              <a:avLst/>
            </a:prstGeom>
          </p:spPr>
        </p:pic>
      </p:grpSp>
      <p:cxnSp>
        <p:nvCxnSpPr>
          <p:cNvPr id="57" name="直線單箭頭接點 56"/>
          <p:cNvCxnSpPr/>
          <p:nvPr/>
        </p:nvCxnSpPr>
        <p:spPr>
          <a:xfrm flipV="1">
            <a:off x="3379410" y="4845259"/>
            <a:ext cx="2716590" cy="138409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703438" y="1842320"/>
            <a:ext cx="4894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Serdes Signal Winding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SG200X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85" y="2726943"/>
            <a:ext cx="5751195" cy="40406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4" y="2726943"/>
            <a:ext cx="5601387" cy="402394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20127" y="162068"/>
            <a:ext cx="12179935" cy="68008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4L/6L-PCB- MIPI Routing – Surface Layer Routing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en-US" altLang="zh-TW" sz="2400" dirty="0"/>
              <a:t>Option1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10555"/>
              </p:ext>
            </p:extLst>
          </p:nvPr>
        </p:nvGraphicFramePr>
        <p:xfrm>
          <a:off x="120127" y="962672"/>
          <a:ext cx="7585597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0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  <a:p>
                      <a:pPr algn="l"/>
                      <a:r>
                        <a:rPr lang="en-US" altLang="zh-TW" sz="1600" i="0" dirty="0"/>
                        <a:t>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0.125/0.125/0.15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(W/S/D)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Lane to Lane GND shielding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686839" y="2388388"/>
            <a:ext cx="480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differential signals 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569602" y="2383044"/>
            <a:ext cx="4754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differential signals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33362" y="6417319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707685" y="4593383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811138" y="4585026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477674" y="576149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TX/RX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07" y="835781"/>
            <a:ext cx="4304389" cy="130612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074244" y="6381556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968729" y="4439494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789461" y="4452211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1" y="2726815"/>
            <a:ext cx="5763833" cy="384311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41" y="2757707"/>
            <a:ext cx="5763834" cy="384311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74455" y="258996"/>
            <a:ext cx="1194435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– MIPI Routing – Surface Layer Routing Option1 -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51228" y="1053271"/>
          <a:ext cx="1132522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2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MIPI_TX/RX 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Lane to lane shielding GND VIA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L1 (GND stitching VIA) &lt; 7.5mm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NO GND shielding length L2 &lt; 3.5mm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7177" y="2437119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7301230" y="3598068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516495" y="3839445"/>
            <a:ext cx="551180" cy="54205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873427" y="3865315"/>
            <a:ext cx="55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4014470" y="4528684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50727" y="2400310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96777" y="620060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97727" y="605755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 flipV="1">
            <a:off x="4482591" y="3966688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048760" y="4105275"/>
            <a:ext cx="323215" cy="27622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8067675" y="4291294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4207317" y="4212624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2" name="直線接點 41"/>
          <p:cNvCxnSpPr/>
          <p:nvPr/>
        </p:nvCxnSpPr>
        <p:spPr>
          <a:xfrm flipH="1">
            <a:off x="2682334" y="5784118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147407" y="4848225"/>
            <a:ext cx="14893" cy="8985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>
            <a:off x="2740373" y="4848225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3190953" y="515527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9" name="直線接點 48"/>
          <p:cNvCxnSpPr/>
          <p:nvPr/>
        </p:nvCxnSpPr>
        <p:spPr>
          <a:xfrm flipH="1">
            <a:off x="10216609" y="5679343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10677525" y="4943475"/>
            <a:ext cx="4157" cy="7080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>
            <a:off x="10274648" y="4933950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0725228" y="506002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64898" y="391184"/>
            <a:ext cx="116205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– MIPI Routing – Surface Layer Routing </a:t>
            </a:r>
            <a:r>
              <a:rPr lang="zh-TW" altLang="en-US" sz="2800" dirty="0"/>
              <a:t> </a:t>
            </a:r>
            <a:r>
              <a:rPr lang="en-US" altLang="zh-TW" sz="2800" dirty="0"/>
              <a:t>Option2 - Rule</a:t>
            </a:r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42996"/>
              </p:ext>
            </p:extLst>
          </p:nvPr>
        </p:nvGraphicFramePr>
        <p:xfrm>
          <a:off x="102742" y="1232933"/>
          <a:ext cx="12000215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4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8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0.125/0.125/0.3/0.3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(W/S/Ds/Dg)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en-GB" altLang="en-US" sz="1600" dirty="0"/>
                        <a:t>confirm that </a:t>
                      </a:r>
                      <a:r>
                        <a:rPr lang="en-GB" altLang="zh-TW" sz="1600" dirty="0"/>
                        <a:t>the GND plane </a:t>
                      </a:r>
                      <a:r>
                        <a:rPr lang="en-GB" altLang="en-US" sz="1600" dirty="0"/>
                        <a:t>under </a:t>
                      </a:r>
                      <a:r>
                        <a:rPr lang="en-GB" altLang="zh-TW" sz="1600" dirty="0"/>
                        <a:t>the diff </a:t>
                      </a:r>
                      <a:r>
                        <a:rPr lang="en-GB" altLang="en-US" sz="1600" dirty="0"/>
                        <a:t>is intact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GND shielding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must </a:t>
                      </a:r>
                      <a:r>
                        <a:rPr lang="en-US" altLang="zh-CN" sz="1600" dirty="0"/>
                        <a:t>go under </a:t>
                      </a:r>
                      <a:r>
                        <a:rPr lang="en-US" altLang="zh-TW" sz="1600" dirty="0"/>
                        <a:t>VIA: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en-GB" altLang="en-US" sz="1600" b="1" dirty="0"/>
                        <a:t>distance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en-GB" altLang="en-US" sz="1600" dirty="0"/>
                        <a:t>distance restrictions 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en-GB" altLang="en-US" sz="1600" dirty="0"/>
                        <a:t>Winding length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fr-FR" altLang="zh-TW" sz="1600" dirty="0"/>
                        <a:t>It allows 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 </a:t>
                      </a:r>
                      <a:r>
                        <a:rPr lang="en-GB" altLang="en-US" sz="1600" dirty="0"/>
                        <a:t>Winding length</a:t>
                      </a:r>
                      <a:r>
                        <a:rPr lang="en-US" altLang="zh-TW" sz="1600" dirty="0"/>
                        <a:t>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801062" y="4332426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8954" y="4350244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0" y="4701758"/>
            <a:ext cx="5496289" cy="907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06" y="4701757"/>
            <a:ext cx="5496289" cy="9071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88188"/>
              </p:ext>
            </p:extLst>
          </p:nvPr>
        </p:nvGraphicFramePr>
        <p:xfrm>
          <a:off x="64320" y="870456"/>
          <a:ext cx="11969280" cy="243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 (ohm)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(W/S/Ds/Dg)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L2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0.125/0.25/0.3/0.3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0.125/0.25/0.3/0.3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en" altLang="en-US" sz="1600" dirty="0"/>
                        <a:t>confirm that </a:t>
                      </a:r>
                      <a:r>
                        <a:rPr lang="en" altLang="zh-TW" sz="1600" dirty="0"/>
                        <a:t>the GND plane </a:t>
                      </a:r>
                      <a:r>
                        <a:rPr lang="en" altLang="en-US" sz="1600" dirty="0"/>
                        <a:t>under </a:t>
                      </a:r>
                      <a:r>
                        <a:rPr lang="en" altLang="zh-TW" sz="1600" dirty="0"/>
                        <a:t>the diff </a:t>
                      </a:r>
                      <a:r>
                        <a:rPr lang="en" altLang="en-US" sz="1600" dirty="0"/>
                        <a:t>is intact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GND shielding </a:t>
                      </a:r>
                      <a:r>
                        <a:rPr lang="en-US" altLang="zh-CN" sz="1600" dirty="0"/>
                        <a:t>must go under </a:t>
                      </a:r>
                      <a:r>
                        <a:rPr lang="en-US" altLang="zh-TW" sz="1600" dirty="0"/>
                        <a:t>VIA: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en-US" altLang="zh-CN" sz="1600" b="1" dirty="0"/>
                        <a:t>distance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fr-FR" altLang="zh-TW" sz="1600" dirty="0"/>
                        <a:t>distance </a:t>
                      </a:r>
                      <a:r>
                        <a:rPr lang="en" altLang="en-US" sz="1600" dirty="0"/>
                        <a:t>restrictions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fr-FR" altLang="zh-TW" sz="1600" dirty="0"/>
                        <a:t>Winding length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fr-FR" altLang="zh-TW" sz="1600" dirty="0"/>
                        <a:t>It allows 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2)Winding length&lt;10mm,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0" y="-8731"/>
            <a:ext cx="12263147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– MIPI </a:t>
            </a:r>
            <a:r>
              <a:rPr altLang="en-GB" sz="2800" dirty="0">
                <a:sym typeface="+mn-ea"/>
              </a:rPr>
              <a:t>W</a:t>
            </a:r>
            <a:r>
              <a:rPr lang="en-US" altLang="zh-TW" sz="2800" dirty="0"/>
              <a:t> Routing – </a:t>
            </a:r>
            <a:r>
              <a:rPr lang="en-GB" altLang="en-US" sz="2800" dirty="0"/>
              <a:t>Inner Layer </a:t>
            </a:r>
            <a:r>
              <a:rPr lang="en-US" altLang="zh-TW" sz="2800" dirty="0"/>
              <a:t>Routing - Rule </a:t>
            </a:r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61" y="3759439"/>
            <a:ext cx="5722192" cy="2739349"/>
          </a:xfrm>
          <a:prstGeom prst="rect">
            <a:avLst/>
          </a:prstGeom>
        </p:spPr>
      </p:pic>
      <p:grpSp>
        <p:nvGrpSpPr>
          <p:cNvPr id="91" name="群組 90"/>
          <p:cNvGrpSpPr/>
          <p:nvPr/>
        </p:nvGrpSpPr>
        <p:grpSpPr>
          <a:xfrm>
            <a:off x="5882660" y="3711814"/>
            <a:ext cx="3351127" cy="1651713"/>
            <a:chOff x="3466474" y="4301359"/>
            <a:chExt cx="2697260" cy="1324741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6162820" y="4301359"/>
              <a:ext cx="0" cy="116506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5901267" y="5469467"/>
              <a:ext cx="262467" cy="15663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3466474" y="5621154"/>
              <a:ext cx="2459406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/>
          <p:cNvGrpSpPr/>
          <p:nvPr/>
        </p:nvGrpSpPr>
        <p:grpSpPr>
          <a:xfrm>
            <a:off x="9701267" y="3758477"/>
            <a:ext cx="1937385" cy="2676525"/>
            <a:chOff x="6492240" y="4301359"/>
            <a:chExt cx="1595120" cy="2206121"/>
          </a:xfrm>
        </p:grpSpPr>
        <p:cxnSp>
          <p:nvCxnSpPr>
            <p:cNvPr id="96" name="直線接點 95"/>
            <p:cNvCxnSpPr/>
            <p:nvPr/>
          </p:nvCxnSpPr>
          <p:spPr>
            <a:xfrm>
              <a:off x="6510128" y="4301359"/>
              <a:ext cx="0" cy="22010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6492240" y="6507480"/>
              <a:ext cx="1595120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/>
          <p:cNvSpPr txBox="1"/>
          <p:nvPr/>
        </p:nvSpPr>
        <p:spPr>
          <a:xfrm>
            <a:off x="6271178" y="4421656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SOC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911685" y="3355683"/>
            <a:ext cx="3970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>
                <a:solidFill>
                  <a:schemeClr val="accent1"/>
                </a:solidFill>
              </a:rPr>
              <a:t>RX@Inner</a:t>
            </a:r>
            <a:r>
              <a:rPr lang="en-US" altLang="zh-TW" sz="1600" b="1" dirty="0">
                <a:solidFill>
                  <a:schemeClr val="accent1"/>
                </a:solidFill>
              </a:rPr>
              <a:t>, Option2, RX group GND shielding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966561" y="4647861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17" name="文字方塊 216"/>
          <p:cNvSpPr txBox="1"/>
          <p:nvPr/>
        </p:nvSpPr>
        <p:spPr>
          <a:xfrm>
            <a:off x="2525262" y="3381520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219" name="文字方塊 218"/>
          <p:cNvSpPr txBox="1"/>
          <p:nvPr/>
        </p:nvSpPr>
        <p:spPr>
          <a:xfrm>
            <a:off x="175565" y="3689414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275" name="文字方塊 274"/>
          <p:cNvSpPr txBox="1"/>
          <p:nvPr/>
        </p:nvSpPr>
        <p:spPr>
          <a:xfrm>
            <a:off x="2470749" y="5094404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958" y="5373229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3689414"/>
            <a:ext cx="5679802" cy="14049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5414167"/>
            <a:ext cx="5679802" cy="1404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SG2000 </a:t>
            </a: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PCB Type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+mn-lt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6590" y="610832"/>
            <a:ext cx="117414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PCB is divided into the following PCB layouts according to the different PKG types supported : </a:t>
            </a:r>
            <a:br>
              <a:rPr lang="en-US" altLang="zh-TW" sz="2000" dirty="0"/>
            </a:br>
            <a:r>
              <a:rPr lang="en-US" altLang="zh-TW" sz="2000" dirty="0"/>
              <a:t>(1) QFN PKG: SG2002, DDR3/DDR2 SIP on PKG (4-Layer/6-Layer PCB)</a:t>
            </a:r>
            <a:br>
              <a:rPr lang="en-US" altLang="zh-TW" sz="2000" dirty="0"/>
            </a:br>
            <a:r>
              <a:rPr lang="en-US" altLang="zh-TW" sz="2000" dirty="0"/>
              <a:t>(2) BGA PKG: SG2000, DDR2/DDR3 SIP on PKG (4-Layer/6-Layer PCB)</a:t>
            </a:r>
            <a:br>
              <a:rPr lang="en-US" altLang="zh-TW" sz="2000" dirty="0"/>
            </a:b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Layout rule is divided into the following two parts:</a:t>
            </a:r>
            <a:br>
              <a:rPr lang="en-US" altLang="zh-TW" sz="2000" dirty="0"/>
            </a:br>
            <a:r>
              <a:rPr lang="en-US" altLang="zh-TW" sz="2000" dirty="0"/>
              <a:t>(1) </a:t>
            </a:r>
            <a:r>
              <a:rPr lang="en-US" altLang="zh-TW" sz="2000" b="1" dirty="0"/>
              <a:t>DDR Layout rule (2 types)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(2) </a:t>
            </a:r>
            <a:r>
              <a:rPr lang="en-US" altLang="zh-TW" sz="2000" b="1" dirty="0"/>
              <a:t>Serdes/Single-end/Power Layout rule (common rule)</a:t>
            </a:r>
            <a:br>
              <a:rPr lang="en-US" altLang="zh-TW" sz="2000" b="1" dirty="0"/>
            </a:br>
            <a:endParaRPr lang="en-US" altLang="zh-TW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PCB layout rules corresponding to the PKG type and stacked structure are as follows :      </a:t>
            </a:r>
            <a:endParaRPr lang="zh-TW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97834"/>
              </p:ext>
            </p:extLst>
          </p:nvPr>
        </p:nvGraphicFramePr>
        <p:xfrm>
          <a:off x="436976" y="4183418"/>
          <a:ext cx="113180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Stackup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DDR Layout Rule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Serdes/Single-end/Power Layout 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fr-FR" altLang="zh-TW" dirty="0"/>
                        <a:t>true 6 layers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</a:t>
                      </a:r>
                      <a:r>
                        <a:rPr lang="en-GB" altLang="en-US" dirty="0"/>
                        <a:t>power supply winding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4-layer/6-layer (</a:t>
                      </a:r>
                      <a:r>
                        <a:rPr lang="fr-FR" altLang="zh-TW" sz="1800" dirty="0"/>
                        <a:t>true 6 layers</a:t>
                      </a:r>
                      <a:r>
                        <a:rPr lang="en-US" altLang="zh-TW" sz="1800" dirty="0"/>
                        <a:t>)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PCB layout rule (common rule)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fr-FR" altLang="zh-TW" dirty="0"/>
                        <a:t>true 6 layers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</a:t>
                      </a:r>
                      <a:r>
                        <a:rPr lang="en-GB" altLang="en-US" dirty="0"/>
                        <a:t>power supply winding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20" y="2621382"/>
            <a:ext cx="5471122" cy="39338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1" y="2605622"/>
            <a:ext cx="5457225" cy="3933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2681793" y="2605622"/>
            <a:ext cx="1259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DQ/CA@L1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1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MIPI Routing – </a:t>
            </a:r>
            <a:r>
              <a:rPr lang="en-US" altLang="zh-TW" sz="3200" dirty="0"/>
              <a:t>GND Plane Rule</a:t>
            </a:r>
            <a:endParaRPr lang="en-US" altLang="zh-TW" sz="3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244744" y="2252050"/>
            <a:ext cx="37471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r>
              <a:rPr lang="en-US" altLang="zh-TW" b="1" dirty="0">
                <a:solidFill>
                  <a:srgbClr val="0070C0"/>
                </a:solidFill>
              </a:rPr>
              <a:t> + GND plane@L2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70999" y="2230915"/>
            <a:ext cx="183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49784" y="5079946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902285" y="3171669"/>
            <a:ext cx="4641014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plane retain more than 3 sets of channels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872"/>
              </p:ext>
            </p:extLst>
          </p:nvPr>
        </p:nvGraphicFramePr>
        <p:xfrm>
          <a:off x="1159559" y="1039730"/>
          <a:ext cx="9469058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62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TX/RX</a:t>
                      </a:r>
                      <a:br>
                        <a:rPr lang="en-US" altLang="zh-TW" sz="1600" b="1" i="0" dirty="0"/>
                      </a:br>
                      <a:r>
                        <a:rPr lang="en-US" altLang="zh-TW" sz="1600" b="1" i="0" dirty="0"/>
                        <a:t>GND plane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" altLang="en-US" sz="1600" i="0" dirty="0"/>
                        <a:t>Confirm that the vias in </a:t>
                      </a:r>
                      <a:r>
                        <a:rPr lang="en" altLang="zh-TW" sz="1600" i="0" dirty="0"/>
                        <a:t>the GND plane@L2 </a:t>
                      </a:r>
                      <a:r>
                        <a:rPr lang="en" altLang="en-US" sz="1600" i="0" dirty="0"/>
                        <a:t>below </a:t>
                      </a:r>
                      <a:r>
                        <a:rPr lang="en" altLang="zh-TW" sz="1600" i="0" dirty="0"/>
                        <a:t>the TX/RX@SOC will retain more than 3 </a:t>
                      </a:r>
                      <a:r>
                        <a:rPr lang="en" altLang="en-US" sz="1600" i="0" dirty="0"/>
                        <a:t>sets of channels.</a:t>
                      </a:r>
                      <a:r>
                        <a:rPr lang="en" altLang="zh-TW" sz="1600" i="0" dirty="0"/>
                        <a:t> </a:t>
                      </a:r>
                      <a:endParaRPr lang="en-US" altLang="zh-TW" sz="1600" i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" altLang="en-US" sz="1600" i="0" dirty="0"/>
                        <a:t>Please refer to the picture below for </a:t>
                      </a:r>
                      <a:r>
                        <a:rPr lang="en" altLang="zh-TW" sz="1600" i="0" dirty="0"/>
                        <a:t>Layer2 GND plane 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文字方塊 41"/>
          <p:cNvSpPr txBox="1"/>
          <p:nvPr/>
        </p:nvSpPr>
        <p:spPr>
          <a:xfrm>
            <a:off x="4448904" y="3291984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254601" y="3427064"/>
            <a:ext cx="802640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矩形: 圓角 45"/>
          <p:cNvSpPr/>
          <p:nvPr/>
        </p:nvSpPr>
        <p:spPr>
          <a:xfrm>
            <a:off x="2523035" y="3806848"/>
            <a:ext cx="3581014" cy="27326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165922" y="5781674"/>
            <a:ext cx="2492678" cy="5364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 rot="20291164">
            <a:off x="10093883" y="4927679"/>
            <a:ext cx="1390056" cy="46663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10562670" y="5385092"/>
            <a:ext cx="1009015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VIA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8" name="箭號: 向下 47"/>
          <p:cNvSpPr/>
          <p:nvPr/>
        </p:nvSpPr>
        <p:spPr>
          <a:xfrm rot="10800000">
            <a:off x="9770066" y="4250704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下 48"/>
          <p:cNvSpPr/>
          <p:nvPr/>
        </p:nvSpPr>
        <p:spPr>
          <a:xfrm rot="7655905">
            <a:off x="8248366" y="4599783"/>
            <a:ext cx="409575" cy="1275214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下 49"/>
          <p:cNvSpPr/>
          <p:nvPr/>
        </p:nvSpPr>
        <p:spPr>
          <a:xfrm rot="10800000">
            <a:off x="10663010" y="4221645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8396032" y="5171406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1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1" name="十邊形 50"/>
          <p:cNvSpPr/>
          <p:nvPr/>
        </p:nvSpPr>
        <p:spPr>
          <a:xfrm>
            <a:off x="9779945" y="4846289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2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2" name="十邊形 51"/>
          <p:cNvSpPr/>
          <p:nvPr/>
        </p:nvSpPr>
        <p:spPr>
          <a:xfrm>
            <a:off x="10697188" y="4446605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3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Routing – Length Matching Rule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81200" y="1455830"/>
          <a:ext cx="7860361" cy="20900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&lt;=2.5mm (100mils)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69151" y="38478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– USB Routing – </a:t>
            </a:r>
            <a:r>
              <a:rPr lang="fr-FR" altLang="zh-TW" sz="2800" dirty="0"/>
              <a:t>Surface Layer Routing </a:t>
            </a:r>
            <a:r>
              <a:rPr lang="en-US" altLang="zh-TW" sz="2800" dirty="0"/>
              <a:t>- Rule</a:t>
            </a: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078412"/>
              </p:ext>
            </p:extLst>
          </p:nvPr>
        </p:nvGraphicFramePr>
        <p:xfrm>
          <a:off x="169151" y="1393522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USB</a:t>
                      </a:r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90ohm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0.125/0.1/0.15 (W/S/D)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Shielding GND VIA: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dirty="0"/>
                        <a:t>Lane to Lane GND shielding must </a:t>
                      </a:r>
                      <a:r>
                        <a:rPr lang="en" altLang="en-US" sz="1600" dirty="0"/>
                        <a:t>go under with </a:t>
                      </a:r>
                      <a:r>
                        <a:rPr lang="en-US" altLang="zh-TW" sz="1600" dirty="0"/>
                        <a:t>VIA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(VIA to VIA </a:t>
                      </a:r>
                      <a:r>
                        <a:rPr lang="en" altLang="en-US" sz="1600" dirty="0"/>
                        <a:t>distance</a:t>
                      </a:r>
                      <a:r>
                        <a:rPr lang="en-US" altLang="zh-TW" sz="1600" dirty="0"/>
                        <a:t>&lt;=7.5mm)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0" name="圖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63" y="3971135"/>
            <a:ext cx="4184908" cy="674962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7882955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731195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8259752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9400371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8276962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288876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288876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9634818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25216" y="3211529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497367" y="3753694"/>
            <a:ext cx="5411070" cy="1409227"/>
            <a:chOff x="6219658" y="4762919"/>
            <a:chExt cx="5411070" cy="1409227"/>
          </a:xfrm>
        </p:grpSpPr>
        <p:sp>
          <p:nvSpPr>
            <p:cNvPr id="17" name="矩形 16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281857" y="5476442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219658" y="5803846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449547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612602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5037825" y="4467726"/>
            <a:ext cx="549568" cy="39412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332088" y="4459196"/>
            <a:ext cx="549568" cy="39463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57174" y="34778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– USB Routing – </a:t>
            </a:r>
            <a:r>
              <a:rPr lang="fr-FR" altLang="zh-TW" sz="2800" dirty="0"/>
              <a:t>Inner Layer Routing </a:t>
            </a:r>
            <a:r>
              <a:rPr lang="en-US" altLang="zh-TW" sz="2800" dirty="0"/>
              <a:t>- Rule</a:t>
            </a: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03568"/>
              </p:ext>
            </p:extLst>
          </p:nvPr>
        </p:nvGraphicFramePr>
        <p:xfrm>
          <a:off x="178676" y="1403047"/>
          <a:ext cx="1175615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8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6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latin typeface="+mj-lt"/>
                        </a:rPr>
                        <a:t>USB</a:t>
                      </a:r>
                    </a:p>
                    <a:p>
                      <a:r>
                        <a:rPr lang="en-US" altLang="zh-TW" sz="1600" b="1" i="0" dirty="0">
                          <a:latin typeface="+mj-lt"/>
                        </a:rPr>
                        <a:t>Diff pair</a:t>
                      </a:r>
                      <a:endParaRPr lang="zh-TW" altLang="en-US" sz="1600" b="1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L2</a:t>
                      </a:r>
                    </a:p>
                    <a:p>
                      <a:r>
                        <a:rPr lang="en-US" altLang="zh-TW" sz="1600" i="0" dirty="0">
                          <a:latin typeface="+mj-lt"/>
                        </a:rPr>
                        <a:t>6L-PCB: L3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>
                          <a:latin typeface="+mj-lt"/>
                        </a:rPr>
                        <a:t>90ohm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0.125/0.175/0.15 (W/S/D)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6L-PCB: 0.125/0.175/0.15 (W/S/D)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>
                          <a:latin typeface="+mj-lt"/>
                        </a:rPr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Shielding GND VIA:</a:t>
                      </a:r>
                      <a:br>
                        <a:rPr lang="en-US" altLang="zh-TW" sz="1600" i="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Lane to Lane GND shielding </a:t>
                      </a:r>
                      <a:r>
                        <a:rPr lang="en-US" altLang="zh-TW" sz="1600" dirty="0" smtClean="0"/>
                        <a:t>must </a:t>
                      </a:r>
                      <a:r>
                        <a:rPr lang="en" altLang="en-US" sz="1600" dirty="0" smtClean="0"/>
                        <a:t>go under with </a:t>
                      </a:r>
                      <a:r>
                        <a:rPr lang="en-US" altLang="zh-TW" sz="1600" dirty="0" smtClean="0"/>
                        <a:t>VIA</a:t>
                      </a:r>
                      <a:r>
                        <a:rPr lang="en-US" altLang="zh-TW" sz="1600" dirty="0">
                          <a:latin typeface="+mj-lt"/>
                        </a:rPr>
                        <a:t/>
                      </a:r>
                      <a:br>
                        <a:rPr lang="en-US" altLang="zh-TW" sz="160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(VIA to VIA </a:t>
                      </a:r>
                      <a:r>
                        <a:rPr lang="en" altLang="en-US" sz="1600" dirty="0"/>
                        <a:t>distance</a:t>
                      </a:r>
                      <a:r>
                        <a:rPr lang="zh-TW" altLang="en-US" sz="1600" dirty="0">
                          <a:latin typeface="+mj-lt"/>
                        </a:rPr>
                        <a:t>  </a:t>
                      </a:r>
                      <a:r>
                        <a:rPr lang="en-US" altLang="zh-TW" sz="1600" dirty="0">
                          <a:latin typeface="+mj-lt"/>
                        </a:rPr>
                        <a:t>S1&lt;=7.5mm)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076574" y="3218443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38" y="3971135"/>
            <a:ext cx="4184908" cy="67496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911530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59770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8288327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428946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05537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317451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317451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663393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6" y="3624295"/>
            <a:ext cx="5492972" cy="24690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USB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81200" y="1455830"/>
          <a:ext cx="786036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9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USB_DM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USB_DP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" y="115214"/>
            <a:ext cx="1236472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- EPHY Routing – </a:t>
            </a:r>
            <a:r>
              <a:rPr lang="fr-FR" altLang="zh-TW" sz="2800" dirty="0"/>
              <a:t>Surface Layer Routing</a:t>
            </a:r>
            <a:r>
              <a:rPr lang="zh-TW" altLang="en-US" sz="2800" dirty="0"/>
              <a:t> </a:t>
            </a:r>
            <a:r>
              <a:rPr lang="en-US" altLang="zh-TW" sz="2800" dirty="0"/>
              <a:t>- Rule1</a:t>
            </a: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202923"/>
              </p:ext>
            </p:extLst>
          </p:nvPr>
        </p:nvGraphicFramePr>
        <p:xfrm>
          <a:off x="304286" y="924293"/>
          <a:ext cx="11756150" cy="2407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endParaRPr lang="en-US" altLang="zh-TW" sz="1600" b="1" i="0" dirty="0"/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No control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0.125/0.125/0.125 (</a:t>
                      </a:r>
                      <a:r>
                        <a:rPr lang="en-US" altLang="zh-TW" sz="1600" i="0" dirty="0" err="1"/>
                        <a:t>Ws</a:t>
                      </a:r>
                      <a:r>
                        <a:rPr lang="en-US" altLang="zh-TW" sz="1600" i="0" dirty="0"/>
                        <a:t>/Sg/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Between P/N, there must be 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Between TX/RX, there must be 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It is required to confirm that the GND trace near the SOC end has at least one VIA forming a loop with the SOC PKG GND. 2) It is required to confirm that the GND trace near the transformer end has at least one VIA forming a loop with the transformer GND pin.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文字方塊 57"/>
          <p:cNvSpPr txBox="1"/>
          <p:nvPr/>
        </p:nvSpPr>
        <p:spPr>
          <a:xfrm>
            <a:off x="2361501" y="3963807"/>
            <a:ext cx="1322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5228" y="5131688"/>
            <a:ext cx="5410900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715478" y="4901790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923943" y="4911950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35227" y="5975106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36297" y="5417388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35058" y="5925767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862307" y="4828674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051522" y="4846854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67" name="直線接點 66"/>
          <p:cNvCxnSpPr/>
          <p:nvPr/>
        </p:nvCxnSpPr>
        <p:spPr>
          <a:xfrm flipV="1">
            <a:off x="1715478" y="46137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V="1">
            <a:off x="2294433" y="460223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732180" y="4737780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3926987" y="4625999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4505942" y="461450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3943689" y="475005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2314279" y="4737780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1163054" y="463069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1161693" y="4739857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V="1">
            <a:off x="4507303" y="4638779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1842462" y="4427640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4054737" y="4437800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450830" y="4427640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0" name="文字方塊 79"/>
          <p:cNvSpPr txBox="1"/>
          <p:nvPr/>
        </p:nvSpPr>
        <p:spPr>
          <a:xfrm flipH="1">
            <a:off x="1257295" y="4427640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1" name="矩形 80"/>
          <p:cNvSpPr/>
          <p:nvPr/>
        </p:nvSpPr>
        <p:spPr>
          <a:xfrm>
            <a:off x="567398" y="4922110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696950" y="4862233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238" y="4911950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2972790" y="4852073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5" name="直線接點 84"/>
          <p:cNvCxnSpPr/>
          <p:nvPr/>
        </p:nvCxnSpPr>
        <p:spPr>
          <a:xfrm flipV="1">
            <a:off x="2850027" y="4636159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3412033" y="461239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3431879" y="4747940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3537950" y="4437800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cxnSp>
        <p:nvCxnSpPr>
          <p:cNvPr id="89" name="直線接點 88"/>
          <p:cNvCxnSpPr/>
          <p:nvPr/>
        </p:nvCxnSpPr>
        <p:spPr>
          <a:xfrm flipV="1">
            <a:off x="5108918" y="46137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4555133" y="4739857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 flipH="1">
            <a:off x="4650735" y="4427640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92" name="矩形 91"/>
          <p:cNvSpPr/>
          <p:nvPr/>
        </p:nvSpPr>
        <p:spPr>
          <a:xfrm>
            <a:off x="5098758" y="4922110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5228310" y="4862233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959171" y="4430330"/>
            <a:ext cx="46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5" name="直線接點 94"/>
          <p:cNvCxnSpPr/>
          <p:nvPr/>
        </p:nvCxnSpPr>
        <p:spPr>
          <a:xfrm flipV="1">
            <a:off x="5708358" y="462388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 flipH="1">
            <a:off x="5199374" y="4437800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7" name="直線單箭頭接點 96"/>
          <p:cNvCxnSpPr/>
          <p:nvPr/>
        </p:nvCxnSpPr>
        <p:spPr>
          <a:xfrm>
            <a:off x="5134253" y="4739857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 flipV="1">
            <a:off x="516598" y="46137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506438" y="4922110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562253" y="4739857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 flipH="1">
            <a:off x="678341" y="4408648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645508" y="4873327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8455559" y="3406674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67779"/>
            <a:ext cx="5904185" cy="28604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5999" y="5565102"/>
            <a:ext cx="843281" cy="10631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/>
          <p:cNvSpPr txBox="1"/>
          <p:nvPr/>
        </p:nvSpPr>
        <p:spPr>
          <a:xfrm>
            <a:off x="6182361" y="560577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 rot="20813494">
            <a:off x="7047041" y="5368473"/>
            <a:ext cx="758524" cy="10635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>
            <a:off x="7786145" y="6092303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GND </a:t>
            </a:r>
            <a:r>
              <a:rPr lang="fr-FR" altLang="zh-TW" sz="1600" b="1" dirty="0">
                <a:solidFill>
                  <a:schemeClr val="bg1"/>
                </a:solidFill>
              </a:rPr>
              <a:t>re</a:t>
            </a:r>
            <a:r>
              <a:rPr lang="en-US" altLang="zh-CN" sz="1600" b="1">
                <a:solidFill>
                  <a:schemeClr val="bg1"/>
                </a:solidFill>
              </a:rPr>
              <a:t>flow</a:t>
            </a:r>
            <a:r>
              <a:rPr lang="fr-FR" altLang="zh-TW" sz="1600" b="1">
                <a:solidFill>
                  <a:schemeClr val="bg1"/>
                </a:solidFill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</a:rPr>
              <a:t>VIA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98151"/>
              </p:ext>
            </p:extLst>
          </p:nvPr>
        </p:nvGraphicFramePr>
        <p:xfrm>
          <a:off x="404812" y="802706"/>
          <a:ext cx="11325226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EPHY TX/RX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 TX to RX GND shielding</a:t>
                      </a:r>
                    </a:p>
                    <a:p>
                      <a:r>
                        <a:rPr lang="en-US" altLang="zh-TW" sz="1600" i="0" dirty="0"/>
                        <a:t>0.125/0.125 (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/Sg)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It is required to confirm that the GND trace near the SOC end has at least one VIA forming a loop with the SOC PKG E-pad.</a:t>
                      </a:r>
                      <a:br>
                        <a:rPr lang="en-US" altLang="zh-TW" sz="1600" i="0" dirty="0"/>
                      </a:b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2)It is required to confirm that the GND trace near the transformer end has at least one VIA forming a loop with the transformer GND pin.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0" y="0"/>
            <a:ext cx="1237043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QFN/BGA – 4L/6L-PCB - EPHY Routing – </a:t>
            </a:r>
            <a:r>
              <a:rPr lang="fr-FR" altLang="zh-TW" sz="2800" dirty="0"/>
              <a:t>Surface Layer Routing</a:t>
            </a:r>
            <a:r>
              <a:rPr lang="zh-TW" altLang="en-US" sz="2800" dirty="0"/>
              <a:t> </a:t>
            </a:r>
            <a:r>
              <a:rPr lang="en-US" altLang="zh-TW" sz="2800" dirty="0"/>
              <a:t>- Rule2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857521" y="3188108"/>
            <a:ext cx="2199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 Isolation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0987" y="4462817"/>
            <a:ext cx="10119108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2336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421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00986" y="5306234"/>
            <a:ext cx="10119108" cy="2875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91897" y="4748517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00818" y="52568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804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5696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5024102" y="39456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5025463" y="39699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8555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21511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613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34909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1" name="直線接點 40"/>
          <p:cNvCxnSpPr/>
          <p:nvPr/>
        </p:nvCxnSpPr>
        <p:spPr>
          <a:xfrm flipV="1">
            <a:off x="562707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507329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 flipH="1">
            <a:off x="516889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44" name="矩形 43"/>
          <p:cNvSpPr/>
          <p:nvPr/>
        </p:nvSpPr>
        <p:spPr>
          <a:xfrm>
            <a:off x="561691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74647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6226518" y="39550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 flipH="1">
            <a:off x="5717534" y="37689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565241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7548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9633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9016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90908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675483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620105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 flipH="1">
            <a:off x="629665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56" name="矩形 55"/>
          <p:cNvSpPr/>
          <p:nvPr/>
        </p:nvSpPr>
        <p:spPr>
          <a:xfrm>
            <a:off x="78825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80121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97478" y="4240903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227030" y="418102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3073848" y="3659143"/>
            <a:ext cx="4127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882331" y="3659143"/>
            <a:ext cx="425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RX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66788" y="1455830"/>
          <a:ext cx="8474774" cy="7968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83533" y="1764961"/>
            <a:ext cx="5674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Single-end </a:t>
            </a:r>
            <a:r>
              <a:rPr lang="fr-FR" altLang="zh-TW" sz="4000" b="1" dirty="0">
                <a:solidFill>
                  <a:srgbClr val="92D050"/>
                </a:solidFill>
              </a:rPr>
              <a:t>Signal Winding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SG200X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21920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Single-end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47928"/>
              </p:ext>
            </p:extLst>
          </p:nvPr>
        </p:nvGraphicFramePr>
        <p:xfrm>
          <a:off x="283334" y="1330996"/>
          <a:ext cx="11625331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2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60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68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SDIO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RTC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0.1/0.1 (S/D) (0.1mm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3955090" y="4040483"/>
            <a:ext cx="4247848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9517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7264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980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80" name="矩形 79"/>
          <p:cNvSpPr/>
          <p:nvPr/>
        </p:nvSpPr>
        <p:spPr>
          <a:xfrm>
            <a:off x="3863905" y="3756260"/>
            <a:ext cx="271362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09379" y="3075057"/>
            <a:ext cx="20637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  <a:latin typeface="+mn-lt"/>
              </a:rPr>
              <a:t>Checklist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96953" y="11520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- 4L/6L-PCB– EMMC – Rule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376308" y="5155766"/>
            <a:ext cx="4849222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33763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63635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4869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15903"/>
              </p:ext>
            </p:extLst>
          </p:nvPr>
        </p:nvGraphicFramePr>
        <p:xfrm>
          <a:off x="271377" y="2963282"/>
          <a:ext cx="11389302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8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EMMC_CLK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EMMC_CMD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EMMC_RST_N (BGA)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8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52584"/>
              </p:ext>
            </p:extLst>
          </p:nvPr>
        </p:nvGraphicFramePr>
        <p:xfrm>
          <a:off x="276514" y="957797"/>
          <a:ext cx="11389303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0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D0~D3</a:t>
                      </a:r>
                      <a:endParaRPr lang="zh-TW" altLang="zh-TW" sz="1800" b="1" dirty="0"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 (0.1mm spacing)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" name="群組 55"/>
          <p:cNvGrpSpPr/>
          <p:nvPr/>
        </p:nvGrpSpPr>
        <p:grpSpPr>
          <a:xfrm>
            <a:off x="7213408" y="5045272"/>
            <a:ext cx="3012840" cy="1295825"/>
            <a:chOff x="8002992" y="1841533"/>
            <a:chExt cx="3012840" cy="1295825"/>
          </a:xfrm>
        </p:grpSpPr>
        <p:grpSp>
          <p:nvGrpSpPr>
            <p:cNvPr id="57" name="群組 56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直線接點 69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方塊 76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1299242" y="4873474"/>
            <a:ext cx="23691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59819"/>
              </p:ext>
            </p:extLst>
          </p:nvPr>
        </p:nvGraphicFramePr>
        <p:xfrm>
          <a:off x="373209" y="934854"/>
          <a:ext cx="7862949" cy="1645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1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6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AUD_MIC_L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Confirm that there is a complete AUD GND plane beneath the AUD signal line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9" y="2985422"/>
            <a:ext cx="5649786" cy="34915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79520" y="2616090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357186" y="934854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0" y="2965466"/>
            <a:ext cx="5457825" cy="3491576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>
            <a:off x="5019675" y="5057775"/>
            <a:ext cx="304800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972050" y="4438822"/>
            <a:ext cx="1228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pin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691317" y="3913445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70837" y="3948042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8454246" y="2623920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4" y="2875886"/>
            <a:ext cx="5953463" cy="393595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14" y="2875885"/>
            <a:ext cx="5953462" cy="3935954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15465" y="6831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92816"/>
              </p:ext>
            </p:extLst>
          </p:nvPr>
        </p:nvGraphicFramePr>
        <p:xfrm>
          <a:off x="201685" y="785277"/>
          <a:ext cx="8546996" cy="1889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8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AUD_MIC_L/AUD_MIC_R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AUD_MICL/AUD_MICR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AUD_AOUTL/AUD_AOUR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AC_AOUTL/AC_AOUR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6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n-lt"/>
                          <a:cs typeface="Arial" panose="020B0604020202020204" pitchFamily="34" charset="0"/>
                        </a:rPr>
                        <a:t>Top</a:t>
                      </a:r>
                      <a:endParaRPr lang="zh-TW" altLang="en-US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(3) Confirm that there is a complete AUD GND plane beneath the AUD signal line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460445" y="2578236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863291" y="751686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8454246" y="2594016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4824725" y="5121383"/>
            <a:ext cx="294956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659083" y="5453542"/>
            <a:ext cx="1454372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ball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94312" y="4704037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12586" y="4674585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41" name="橢圓 40"/>
          <p:cNvSpPr/>
          <p:nvPr/>
        </p:nvSpPr>
        <p:spPr>
          <a:xfrm>
            <a:off x="5311323" y="5905179"/>
            <a:ext cx="337001" cy="53065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86880" y="2289922"/>
            <a:ext cx="3371989" cy="501735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XTAL_IN/OUT - Rule</a:t>
            </a:r>
          </a:p>
        </p:txBody>
      </p:sp>
      <p:graphicFrame>
        <p:nvGraphicFramePr>
          <p:cNvPr id="76" name="表格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1613"/>
              </p:ext>
            </p:extLst>
          </p:nvPr>
        </p:nvGraphicFramePr>
        <p:xfrm>
          <a:off x="321905" y="1211169"/>
          <a:ext cx="7984201" cy="1158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SYS_XTAL_IN</a:t>
                      </a:r>
                    </a:p>
                    <a:p>
                      <a:r>
                        <a:rPr lang="en-US" altLang="zh-TW" sz="1600" b="1" i="0" dirty="0"/>
                        <a:t>SYS_XTAL_OUT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b="1" i="0" dirty="0"/>
                        <a:t>per trace shielding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arenBoth"/>
                      </a:pP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0.25/0.25 (W/D)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文字方塊 76"/>
          <p:cNvSpPr txBox="1"/>
          <p:nvPr/>
        </p:nvSpPr>
        <p:spPr>
          <a:xfrm>
            <a:off x="8344125" y="4281508"/>
            <a:ext cx="8045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XTAL_IN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8652863" y="5037489"/>
            <a:ext cx="964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XTAL_OUT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498193" y="4668157"/>
            <a:ext cx="890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XTAL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IC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8491816" y="1104111"/>
            <a:ext cx="3012840" cy="1295825"/>
            <a:chOff x="8002992" y="1841533"/>
            <a:chExt cx="3012840" cy="1295825"/>
          </a:xfrm>
        </p:grpSpPr>
        <p:grpSp>
          <p:nvGrpSpPr>
            <p:cNvPr id="89" name="群組 88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直線接點 101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105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單箭頭接點 107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字方塊 108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11" name="文字方塊 110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12" name="文字方塊 111"/>
          <p:cNvSpPr txBox="1"/>
          <p:nvPr/>
        </p:nvSpPr>
        <p:spPr>
          <a:xfrm>
            <a:off x="7496673" y="2752420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BGA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6" y="3115741"/>
            <a:ext cx="5017358" cy="336885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2113523" y="2743274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QFN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6" y="3303702"/>
            <a:ext cx="6209861" cy="30778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only – 4L/6L-PCB – RTC_XIN/XOUT -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49450"/>
              </p:ext>
            </p:extLst>
          </p:nvPr>
        </p:nvGraphicFramePr>
        <p:xfrm>
          <a:off x="377750" y="1390510"/>
          <a:ext cx="7862949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RTC_IN</a:t>
                      </a:r>
                    </a:p>
                    <a:p>
                      <a:r>
                        <a:rPr lang="en-US" altLang="zh-TW" sz="1600" b="1" i="0" dirty="0"/>
                        <a:t>RTC_OUT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zh-TW" sz="1600" i="0" dirty="0"/>
                        <a:t>Capacitor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to XTAL: per trace shielding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0.25/0.1 (W/D)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4" name="群組 83"/>
          <p:cNvGrpSpPr/>
          <p:nvPr/>
        </p:nvGrpSpPr>
        <p:grpSpPr>
          <a:xfrm>
            <a:off x="7697646" y="5032822"/>
            <a:ext cx="4080444" cy="1347661"/>
            <a:chOff x="7992940" y="493972"/>
            <a:chExt cx="4080444" cy="1347661"/>
          </a:xfrm>
        </p:grpSpPr>
        <p:grpSp>
          <p:nvGrpSpPr>
            <p:cNvPr id="42" name="群組 41"/>
            <p:cNvGrpSpPr/>
            <p:nvPr/>
          </p:nvGrpSpPr>
          <p:grpSpPr>
            <a:xfrm>
              <a:off x="8087262" y="833440"/>
              <a:ext cx="3986122" cy="1008193"/>
              <a:chOff x="6761754" y="5249678"/>
              <a:chExt cx="4888023" cy="1008193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761754" y="5552692"/>
                <a:ext cx="4888023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321768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504073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650817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965764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770747" y="5967485"/>
                <a:ext cx="48790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6834307" y="5562167"/>
                <a:ext cx="5201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6772108" y="5889571"/>
                <a:ext cx="763102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201640" y="5252757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10883224" y="5249678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8478722" y="524967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9641777" y="525769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 flipV="1">
                <a:off x="8321768" y="5525614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V="1">
                <a:off x="8900723" y="551412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>
                <a:off x="8338470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 flipV="1">
                <a:off x="9507117" y="552772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 flipV="1">
                <a:off x="10086072" y="5516236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/>
              <p:nvPr/>
            </p:nvCxnSpPr>
            <p:spPr>
              <a:xfrm>
                <a:off x="9523819" y="5651783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>
                <a:off x="8920569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7769344" y="5542585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7767983" y="5651746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 flipV="1">
                <a:off x="10639857" y="552353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 flipV="1">
                <a:off x="10087433" y="554050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10086072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8448752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634867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9057120" y="5609039"/>
                <a:ext cx="341838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S</a:t>
                </a:r>
                <a:endParaRPr lang="zh-TW" altLang="en-US" sz="1600" b="1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0181675" y="5609039"/>
                <a:ext cx="381551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flipH="1">
                <a:off x="7863585" y="5609039"/>
                <a:ext cx="404529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7992940" y="493972"/>
              <a:ext cx="20320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Two trace shielding 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2979141" y="2946056"/>
            <a:ext cx="1125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XTAL@L1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61273" y="3264990"/>
            <a:ext cx="3012840" cy="1295825"/>
            <a:chOff x="8002992" y="1841533"/>
            <a:chExt cx="3012840" cy="1295825"/>
          </a:xfrm>
        </p:grpSpPr>
        <p:grpSp>
          <p:nvGrpSpPr>
            <p:cNvPr id="76" name="群組 75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線接點 96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06" name="文字方塊 105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5150128" y="3370779"/>
            <a:ext cx="709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</a:rPr>
              <a:t>XTAL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663215" y="3340002"/>
            <a:ext cx="694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SOC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3087343" y="3850552"/>
            <a:ext cx="9055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716509" y="4724270"/>
            <a:ext cx="10877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RTC_XOUT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19" y="3083335"/>
            <a:ext cx="2444498" cy="32362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0" y="3064389"/>
            <a:ext cx="2435647" cy="323621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WIFI_ANT Layout Rule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87905"/>
              </p:ext>
            </p:extLst>
          </p:nvPr>
        </p:nvGraphicFramePr>
        <p:xfrm>
          <a:off x="304799" y="885274"/>
          <a:ext cx="983662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3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3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Zo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WIFI_ANT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50ohm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0.75/0.15/0.3 (W/D1/D2)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文字方塊 61"/>
          <p:cNvSpPr txBox="1"/>
          <p:nvPr/>
        </p:nvSpPr>
        <p:spPr>
          <a:xfrm>
            <a:off x="1198113" y="2714003"/>
            <a:ext cx="1747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WIFI_ANT@Top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638616" y="2695939"/>
            <a:ext cx="291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WIFI_ANT@GND/PWR plane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466214" y="5369259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4394687" y="3655970"/>
            <a:ext cx="962526" cy="239754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3871319" y="3226118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Underneath the WIFI_ANT</a:t>
            </a:r>
          </a:p>
          <a:p>
            <a:r>
              <a:rPr lang="en-US" altLang="zh-TW" sz="1600" b="1" dirty="0">
                <a:solidFill>
                  <a:schemeClr val="bg1"/>
                </a:solidFill>
              </a:rPr>
              <a:t>a plane needs to be cleared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96587" y="4217379"/>
            <a:ext cx="7461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6L 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89549" y="4460345"/>
            <a:ext cx="5055424" cy="2404066"/>
            <a:chOff x="6689549" y="4507970"/>
            <a:chExt cx="5055424" cy="2404066"/>
          </a:xfrm>
        </p:grpSpPr>
        <p:sp>
          <p:nvSpPr>
            <p:cNvPr id="16" name="矩形 15"/>
            <p:cNvSpPr/>
            <p:nvPr/>
          </p:nvSpPr>
          <p:spPr>
            <a:xfrm>
              <a:off x="7108986" y="5440304"/>
              <a:ext cx="4593353" cy="39379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110451" y="5835341"/>
              <a:ext cx="4593353" cy="5163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110030" y="4999706"/>
              <a:ext cx="4590968" cy="4354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9078231" y="4839136"/>
              <a:ext cx="528048" cy="1546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122676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41460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13437" y="5289415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32678" y="4991640"/>
              <a:ext cx="3962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03992" y="522768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56596" y="47521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334648" y="474996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168712" y="4746973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078231" y="4637939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093464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73207" y="4649794"/>
              <a:ext cx="1175" cy="2666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73140" y="472603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112680" y="4612836"/>
              <a:ext cx="2674" cy="3877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07590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9194049" y="4507970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694787" y="4507970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 flipH="1">
              <a:off x="8671917" y="4507970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08689" y="476630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713019" y="522232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40" name="直線接點 39"/>
            <p:cNvCxnSpPr/>
            <p:nvPr/>
          </p:nvCxnSpPr>
          <p:spPr>
            <a:xfrm flipV="1">
              <a:off x="9612282" y="464354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7116655" y="54398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051914" y="6151196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718809" y="577037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19012" y="5288295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1155551" y="5227685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37559" y="5908630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717345" y="615244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9069196" y="5127760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9084429" y="5214406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9603247" y="513336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H="1" flipV="1">
              <a:off x="7678318" y="5118827"/>
              <a:ext cx="13435" cy="10856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1026146" y="5081078"/>
              <a:ext cx="5625" cy="11419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/>
            <p:cNvSpPr txBox="1"/>
            <p:nvPr/>
          </p:nvSpPr>
          <p:spPr>
            <a:xfrm>
              <a:off x="9901158" y="5000595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4" name="文字方塊 53"/>
            <p:cNvSpPr txBox="1"/>
            <p:nvPr/>
          </p:nvSpPr>
          <p:spPr>
            <a:xfrm flipH="1">
              <a:off x="8462727" y="5007246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108986" y="6628022"/>
              <a:ext cx="4593353" cy="1491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041493" y="6553479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689549" y="657485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7108986" y="6358370"/>
              <a:ext cx="4593353" cy="27038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106411" y="63560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7117947" y="6212336"/>
              <a:ext cx="573807" cy="1476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108502" y="613721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029314" y="6211215"/>
              <a:ext cx="676216" cy="1404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11165853" y="6123772"/>
              <a:ext cx="5791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7113437" y="5832410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024804" y="5831290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15575" y="5770680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1172926" y="5770680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直線單箭頭接點 77"/>
            <p:cNvCxnSpPr/>
            <p:nvPr/>
          </p:nvCxnSpPr>
          <p:spPr>
            <a:xfrm>
              <a:off x="9598555" y="5214406"/>
              <a:ext cx="1436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flipV="1">
              <a:off x="7674740" y="5208999"/>
              <a:ext cx="1401637" cy="540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78542" y="5284414"/>
              <a:ext cx="3356625" cy="1091370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0326544" y="4995550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992379" y="5000754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6" name="文字方塊 85"/>
          <p:cNvSpPr txBox="1"/>
          <p:nvPr/>
        </p:nvSpPr>
        <p:spPr>
          <a:xfrm>
            <a:off x="9041896" y="1488152"/>
            <a:ext cx="7626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4L-PCB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207" y="1754096"/>
            <a:ext cx="4971167" cy="2637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872728" y="1809595"/>
            <a:ext cx="844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4000" b="1" dirty="0">
                <a:solidFill>
                  <a:srgbClr val="92D050"/>
                </a:solidFill>
              </a:rPr>
              <a:t>Analog / Digital Power Supply Winding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SG2002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33323"/>
              </p:ext>
            </p:extLst>
          </p:nvPr>
        </p:nvGraphicFramePr>
        <p:xfrm>
          <a:off x="56982" y="938737"/>
          <a:ext cx="12032977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45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4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6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C1/C2/C6/C8/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C5/C7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1) </a:t>
                      </a:r>
                      <a:r>
                        <a:rPr lang="en" altLang="en-US" sz="1600" i="0" dirty="0">
                          <a:solidFill>
                            <a:srgbClr val="FF0000"/>
                          </a:solidFill>
                        </a:rPr>
                        <a:t>Each </a:t>
                      </a:r>
                      <a:r>
                        <a:rPr lang="en" altLang="zh-TW" sz="1600" i="0" dirty="0">
                          <a:solidFill>
                            <a:srgbClr val="FF0000"/>
                          </a:solidFill>
                        </a:rPr>
                        <a:t>VDDC pin </a:t>
                      </a:r>
                      <a:r>
                        <a:rPr lang="en" altLang="en-US" sz="1600" i="0" dirty="0">
                          <a:solidFill>
                            <a:srgbClr val="FF0000"/>
                          </a:solidFill>
                        </a:rPr>
                        <a:t>needs to be connected to two </a:t>
                      </a:r>
                      <a:r>
                        <a:rPr lang="fr-FR" altLang="zh-TW" sz="1600" i="0" dirty="0">
                          <a:solidFill>
                            <a:srgbClr val="FF0000"/>
                          </a:solidFill>
                        </a:rPr>
                        <a:t>vias</a:t>
                      </a:r>
                      <a:endParaRPr lang="en-US" altLang="zh-TW" sz="1600" i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2) Confirm that there is at least 1 VDDC via next to each 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Confirm that there is at least one GND via next to each Cap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430165" y="2722074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67096" y="27308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53700" y="3057525"/>
            <a:ext cx="9381025" cy="3728658"/>
            <a:chOff x="1753700" y="2957302"/>
            <a:chExt cx="9381025" cy="386698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700" y="2957302"/>
              <a:ext cx="4494700" cy="3866981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449215" y="4128340"/>
              <a:ext cx="779780" cy="54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</a:t>
              </a:r>
              <a:endPara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6225" y="2985877"/>
              <a:ext cx="4418500" cy="3834231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166244" y="5503222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C5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995044" y="328331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C7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517745" y="5498821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C4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166662" y="38381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C8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490512" y="424769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C9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623862" y="47525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C1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823887" y="52478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C2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833412" y="553356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C3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252137" y="441914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C6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橢圓 2"/>
          <p:cNvSpPr/>
          <p:nvPr/>
        </p:nvSpPr>
        <p:spPr>
          <a:xfrm>
            <a:off x="4343400" y="2969230"/>
            <a:ext cx="388724" cy="85982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774552" y="3928706"/>
            <a:ext cx="1321447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4774552" y="4971325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912341" y="5037133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1871359" y="4038601"/>
            <a:ext cx="1062684" cy="65257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78074" y="-1226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2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46" y="3122921"/>
            <a:ext cx="4727094" cy="36591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42" y="3133721"/>
            <a:ext cx="4659113" cy="365911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03325" y="269873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344621" y="2526868"/>
            <a:ext cx="1912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VDDC@L3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VDDC@L4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552921" y="3538253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83497" y="6038227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6096000" y="6375786"/>
            <a:ext cx="428625" cy="35438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5861881" y="5741942"/>
            <a:ext cx="122701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area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110429" y="4447582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253067" y="5520101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7641790" y="498431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701555" y="3731059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1127849" y="6410609"/>
            <a:ext cx="575181" cy="26647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4222750" y="368381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222750" y="3411041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4953000" y="3083383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93876" y="3389943"/>
            <a:ext cx="468723" cy="11847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5077226" y="3658911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527594" y="3392525"/>
            <a:ext cx="213920" cy="18691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359800" y="4068619"/>
            <a:ext cx="263308" cy="20391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0000211" y="3681704"/>
            <a:ext cx="315884" cy="1433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9923791" y="3411041"/>
            <a:ext cx="508682" cy="1272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9863770" y="3117452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9136028" y="3427496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9142565" y="370316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72822"/>
              </p:ext>
            </p:extLst>
          </p:nvPr>
        </p:nvGraphicFramePr>
        <p:xfrm>
          <a:off x="356543" y="706826"/>
          <a:ext cx="11478914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4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inner layer winding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kumimoji="0" lang="fr-FR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vias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and 6 </a:t>
                      </a:r>
                      <a:r>
                        <a:rPr kumimoji="0" lang="fr-FR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vias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 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Effective width deduction of vias in the SOC area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 W1&gt;=4mm (</a:t>
                      </a:r>
                      <a:r>
                        <a:rPr lang="en" altLang="en-US" sz="1600" b="1" dirty="0">
                          <a:solidFill>
                            <a:srgbClr val="FF0000"/>
                          </a:solidFill>
                        </a:rPr>
                        <a:t>below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 QFN),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entering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area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Effective width deduction of vias in the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area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  </a:t>
                      </a:r>
                      <a:r>
                        <a:rPr lang="fr-FR" altLang="zh-TW" sz="1600" dirty="0"/>
                        <a:t>effective width deduction for vias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6056877" y="6088382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3" name="直線單箭頭接點 72"/>
          <p:cNvCxnSpPr/>
          <p:nvPr/>
        </p:nvCxnSpPr>
        <p:spPr>
          <a:xfrm>
            <a:off x="5687383" y="6360350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6703301" y="6366569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527321" y="3117452"/>
            <a:ext cx="2050625" cy="105991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952725" y="5741942"/>
            <a:ext cx="1125196" cy="106516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9472737" y="3886057"/>
            <a:ext cx="1110980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area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9623108" y="3157570"/>
            <a:ext cx="0" cy="700162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9581110" y="3440528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994484" y="3931710"/>
            <a:ext cx="1633535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10 vias at SOC 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802209" y="6307748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 vias at PMIC 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34" y="2934419"/>
            <a:ext cx="3907292" cy="30963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63" y="2540160"/>
            <a:ext cx="4659113" cy="400351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58199"/>
              </p:ext>
            </p:extLst>
          </p:nvPr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altLang="zh-TW" sz="1800" i="0" dirty="0"/>
                        <a:t>PMIC Branch Node VIA Quantity</a:t>
                      </a:r>
                      <a:endParaRPr lang="zh-TW" altLang="en-US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quantity 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quantity&gt;=5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839778" y="5576313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191834" y="39057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508820" y="3659152"/>
            <a:ext cx="1632805" cy="169458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62462" y="5966990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709912" y="4740484"/>
            <a:ext cx="3958809" cy="12903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7040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084905" y="3228230"/>
            <a:ext cx="3317735" cy="36933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t-IT" altLang="zh-TW" sz="1800" b="1" i="0" dirty="0">
                <a:solidFill>
                  <a:schemeClr val="bg1"/>
                </a:solidFill>
              </a:rPr>
              <a:t>PMIC Branch Node VIA Quantity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071555" y="4896376"/>
            <a:ext cx="1632805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704360" y="5353735"/>
            <a:ext cx="1698279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6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7996" y="2159013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Checklist – </a:t>
            </a:r>
            <a:r>
              <a:rPr lang="en-US" altLang="zh-TW" sz="3600" b="1" dirty="0" err="1">
                <a:latin typeface="+mn-lt"/>
              </a:rPr>
              <a:t>Stackup</a:t>
            </a:r>
            <a:r>
              <a:rPr lang="en-US" altLang="zh-TW" sz="3600" b="1" dirty="0">
                <a:latin typeface="+mn-lt"/>
              </a:rPr>
              <a:t> – 4L-PCB/6L-PCB</a:t>
            </a:r>
          </a:p>
          <a:p>
            <a:endParaRPr lang="zh-TW" altLang="en-US" sz="3600" b="1" dirty="0">
              <a:latin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49929"/>
              </p:ext>
            </p:extLst>
          </p:nvPr>
        </p:nvGraphicFramePr>
        <p:xfrm>
          <a:off x="400050" y="892172"/>
          <a:ext cx="11616181" cy="3230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2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072">
                <a:tc>
                  <a:txBody>
                    <a:bodyPr/>
                    <a:lstStyle/>
                    <a:p>
                      <a:r>
                        <a:rPr lang="en-US" altLang="zh-TW" dirty="0"/>
                        <a:t>No.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4L-PCB</a:t>
                      </a:r>
                    </a:p>
                    <a:p>
                      <a:r>
                        <a:rPr lang="en-GB" altLang="en-US" sz="1600" dirty="0"/>
                        <a:t>Stacking requirements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altLang="en-US" sz="1600" dirty="0"/>
                        <a:t>Dielectric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Copper Thickness Limitations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1. </a:t>
                      </a:r>
                      <a:r>
                        <a:rPr lang="en-GB" altLang="en-US" sz="1600" dirty="0"/>
                        <a:t>Confirm the thickness of the dielectric layer </a:t>
                      </a:r>
                      <a:r>
                        <a:rPr lang="en-GB" altLang="zh-TW" sz="1600" dirty="0"/>
                        <a:t>– pp/core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GB" altLang="zh-TW" sz="1600" dirty="0"/>
                        <a:t>(1) pp&lt;=5mils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(After Cu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and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pp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are </a:t>
                      </a:r>
                      <a:r>
                        <a:rPr kumimoji="0" lang="fr-FR" altLang="zh-CN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laminate</a:t>
                      </a:r>
                      <a:r>
                        <a:rPr kumimoji="0" lang="en-GB" alt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 together , the thickness of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pp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excluding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Cu)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L2/L3 Core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thickness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&gt;=25mils,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Each layer of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Thickness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6L-PCB</a:t>
                      </a:r>
                    </a:p>
                    <a:p>
                      <a:r>
                        <a:rPr lang="en-GB" altLang="en-US" sz="1600" dirty="0"/>
                        <a:t>Stacking requirements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altLang="en-US" sz="1600" dirty="0"/>
                        <a:t>Dielectric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Copper Thickness Limitations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1. </a:t>
                      </a:r>
                      <a:r>
                        <a:rPr lang="en-GB" altLang="en-US" sz="1600" dirty="0"/>
                        <a:t>Confirm dielectric layer thickness </a:t>
                      </a:r>
                      <a:r>
                        <a:rPr lang="en-GB" altLang="zh-TW" sz="1600" dirty="0"/>
                        <a:t>– pp/core</a:t>
                      </a:r>
                      <a:endParaRPr lang="en-US" altLang="zh-TW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L1/L2, L3/L4, L5/L6: pp&lt;=5mils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(After Cu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and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pp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are </a:t>
                      </a:r>
                      <a:r>
                        <a:rPr kumimoji="0" lang="fr-FR" altLang="zh-CN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laminate</a:t>
                      </a:r>
                      <a:r>
                        <a:rPr kumimoji="0" lang="en-GB" alt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 together , the thickness of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pp 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excluding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n-GB" altLang="en-US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altLang="zh-TW" sz="1600" dirty="0">
                          <a:solidFill>
                            <a:srgbClr val="FF0000"/>
                          </a:solidFill>
                        </a:rPr>
                        <a:t>Cu)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All core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thickness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&gt;11mils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thickness of each layer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Cu is 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" y="3006359"/>
            <a:ext cx="3550734" cy="33910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8" y="3006360"/>
            <a:ext cx="4266309" cy="3378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80975"/>
              </p:ext>
            </p:extLst>
          </p:nvPr>
        </p:nvGraphicFramePr>
        <p:xfrm>
          <a:off x="370013" y="953575"/>
          <a:ext cx="11210908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(fan-out):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W1&gt;=0.25mm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      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Main route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W2&gt;=0.5mm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Inner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layer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en-US" altLang="zh-TW" sz="1600" i="0" dirty="0"/>
                        <a:t>W3&gt;=0.5mm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en-US" altLang="zh-TW" sz="1600" i="0" dirty="0"/>
                        <a:t>W4&gt;=0.5mm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67419" y="261775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62459" y="26370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310527" y="2629698"/>
            <a:ext cx="32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/>
                </a:solidFill>
              </a:rPr>
              <a:t>Analog IO power@</a:t>
            </a:r>
            <a:r>
              <a:rPr lang="en" altLang="en-US" b="1" dirty="0">
                <a:solidFill>
                  <a:schemeClr val="accent5"/>
                </a:solidFill>
              </a:rPr>
              <a:t>Inner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17721" y="34302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57697" y="411961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06271" y="42770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06271" y="45948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06042" y="48739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10922330" y="4162441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10624296" y="385848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1043842" y="39937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112" y="3006359"/>
            <a:ext cx="3753130" cy="3391004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939971" y="4961530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939971" y="4445729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59424" y="505042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H="1">
            <a:off x="5511800" y="5243323"/>
            <a:ext cx="286287" cy="0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5893319" y="5243323"/>
            <a:ext cx="278880" cy="1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817950" y="480238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429821" y="4761298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1352254" y="4950304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1352254" y="4521128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2" y="2988425"/>
            <a:ext cx="4708539" cy="350678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56730"/>
              </p:ext>
            </p:extLst>
          </p:nvPr>
        </p:nvGraphicFramePr>
        <p:xfrm>
          <a:off x="481163" y="870801"/>
          <a:ext cx="11082187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</a:t>
                      </a:r>
                      <a:r>
                        <a:rPr lang="en-US" altLang="zh-TW" sz="1600" i="0" dirty="0"/>
                        <a:t>Confirm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there is </a:t>
                      </a:r>
                      <a:r>
                        <a:rPr lang="en-US" altLang="zh-TW" sz="1600" i="0" dirty="0"/>
                        <a:t>at least 1 analog IO power via next to each 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there is 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1 </a:t>
                      </a:r>
                      <a:r>
                        <a:rPr lang="en-US" altLang="zh-TW" sz="1600" i="0" dirty="0"/>
                        <a:t>GND via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to each Cap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59052" y="2619094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73203" y="2576777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59261" y="4111561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50" y="2931276"/>
            <a:ext cx="4369957" cy="3563933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1548106" y="4798966"/>
            <a:ext cx="87762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986917" y="4244969"/>
            <a:ext cx="505320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038240" y="316883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495800" y="3443484"/>
            <a:ext cx="670973" cy="8014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030498" y="4549920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3675501" y="598819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944108" y="4804951"/>
            <a:ext cx="666367" cy="24904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273203" y="4343909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7989786" y="3580194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8937887" y="3790011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9415835" y="4601725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99206" y="5677866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55283" y="1955251"/>
            <a:ext cx="844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92D050"/>
                </a:solidFill>
              </a:rPr>
              <a:t>Analog / Digital Power Supply Winding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SG2000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09511"/>
            <a:ext cx="5149228" cy="3835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55048"/>
              </p:ext>
            </p:extLst>
          </p:nvPr>
        </p:nvGraphicFramePr>
        <p:xfrm>
          <a:off x="471638" y="898009"/>
          <a:ext cx="11536904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C2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 </a:t>
                      </a:r>
                      <a:r>
                        <a:rPr lang="en-US" altLang="zh-TW" sz="1600" i="0" dirty="0" smtClean="0"/>
                        <a:t/>
                      </a:r>
                      <a:br>
                        <a:rPr lang="en-US" altLang="zh-TW" sz="1600" i="0" dirty="0" smtClean="0"/>
                      </a:br>
                      <a:r>
                        <a:rPr kumimoji="0"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 VDDC via is closely connected </a:t>
                      </a:r>
                      <a:r>
                        <a:rPr kumimoji="0"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kumimoji="0"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CAP</a:t>
                      </a:r>
                      <a:endParaRPr kumimoji="0"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 smtClean="0"/>
                        <a:t>GND </a:t>
                      </a:r>
                      <a:r>
                        <a:rPr lang="en-US" altLang="zh-TW" sz="1600" i="0" dirty="0"/>
                        <a:t>VIA </a:t>
                      </a:r>
                      <a:r>
                        <a:rPr lang="en-US" altLang="zh-TW" sz="1600" i="0" dirty="0" smtClean="0"/>
                        <a:t>rule</a:t>
                      </a:r>
                      <a:br>
                        <a:rPr lang="en-US" altLang="zh-TW" sz="1600" i="0" dirty="0" smtClean="0"/>
                      </a:br>
                      <a:r>
                        <a:rPr kumimoji="0"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GND via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closely connected to CAP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89612" y="3975260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3586" y="256272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43560" y="250602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096000" y="2905903"/>
            <a:ext cx="5140038" cy="3825552"/>
            <a:chOff x="6096000" y="2905903"/>
            <a:chExt cx="5140038" cy="382555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05903"/>
              <a:ext cx="5140038" cy="382555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7239000" y="36290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53400" y="36671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8772525" y="3638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9258300" y="3257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744075" y="36766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01401" y="409313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C1</a:t>
              </a:r>
              <a:endParaRPr lang="zh-TW" altLang="en-US" sz="20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25326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C2</a:t>
              </a:r>
              <a:endParaRPr lang="zh-TW" altLang="en-US" sz="20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755149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C3</a:t>
              </a:r>
              <a:endParaRPr lang="zh-TW" altLang="en-US" sz="20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222953" y="373502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C4</a:t>
              </a:r>
              <a:endParaRPr lang="zh-TW" altLang="en-US" sz="20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9708728" y="4062412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C5</a:t>
              </a:r>
              <a:endParaRPr lang="zh-TW" altLang="en-US" sz="2000" b="1" dirty="0"/>
            </a:p>
          </p:txBody>
        </p:sp>
        <p:sp>
          <p:nvSpPr>
            <p:cNvPr id="3" name="矩形 2"/>
            <p:cNvSpPr/>
            <p:nvPr/>
          </p:nvSpPr>
          <p:spPr>
            <a:xfrm rot="2137849">
              <a:off x="7554075" y="4806677"/>
              <a:ext cx="215915" cy="9357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03150" y="-16404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BGA – 4L/6L-PCB – VDDC – Rule 2</a:t>
            </a:r>
          </a:p>
        </p:txBody>
      </p:sp>
      <p:graphicFrame>
        <p:nvGraphicFramePr>
          <p:cNvPr id="50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57468"/>
              </p:ext>
            </p:extLst>
          </p:nvPr>
        </p:nvGraphicFramePr>
        <p:xfrm>
          <a:off x="230296" y="577605"/>
          <a:ext cx="11731407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inner layer winding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</a:t>
                      </a:r>
                      <a:r>
                        <a:rPr kumimoji="0" lang="fr-FR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vias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and 6 </a:t>
                      </a:r>
                      <a:r>
                        <a:rPr kumimoji="0" lang="fr-FR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vias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 PMIC 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Effective width deduction of vias in the SOC area: W1&gt;=1mm (</a:t>
                      </a:r>
                      <a:r>
                        <a:rPr lang="en" altLang="en-US" sz="1600" b="1" dirty="0">
                          <a:solidFill>
                            <a:srgbClr val="FF0000"/>
                          </a:solidFill>
                        </a:rPr>
                        <a:t>below the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 ball),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entering 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en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area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Effective width deduction of vias in the PMIC area: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route, </a:t>
                      </a:r>
                      <a:r>
                        <a:rPr lang="fr-FR" altLang="zh-TW" sz="1600" dirty="0"/>
                        <a:t>effective width deduction for vias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79" y="3046964"/>
            <a:ext cx="4657723" cy="3760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61" y="3070981"/>
            <a:ext cx="4657722" cy="374698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32200" y="2737008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096058" y="2457491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27422" y="3185630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58736" y="59603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5981929" y="6240237"/>
            <a:ext cx="428625" cy="3628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466609" y="3055231"/>
            <a:ext cx="1055574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area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954282" y="5457547"/>
            <a:ext cx="1338651" cy="36933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PMIC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area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686992" y="4170178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988231" y="5224065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584732" y="48572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859113" y="367000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984486" y="6306014"/>
            <a:ext cx="377589" cy="34566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603955" y="3657604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32778" y="3657605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338843" y="3842836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535736" y="3849054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7361879" y="56303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938668" y="5802081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7954586" y="5808300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9696695" y="3465392"/>
            <a:ext cx="0" cy="19221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9602040" y="3283188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041023" y="3287943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9696695" y="3070981"/>
            <a:ext cx="0" cy="212207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9159469" y="3289265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27321" y="3117109"/>
            <a:ext cx="2050625" cy="9142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5952725" y="5454613"/>
            <a:ext cx="2209498" cy="135249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4275439" y="3973915"/>
            <a:ext cx="1498921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9 vias at SOC 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414100" y="6276397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 vias at PMIC 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201578" y="2565087"/>
            <a:ext cx="4761237" cy="4092491"/>
            <a:chOff x="1201578" y="2565087"/>
            <a:chExt cx="4761237" cy="4092491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578" y="2565087"/>
              <a:ext cx="4761237" cy="409249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515" y="6280706"/>
              <a:ext cx="84156" cy="74057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668476" y="2951494"/>
            <a:ext cx="3925204" cy="3063121"/>
            <a:chOff x="6668476" y="2951494"/>
            <a:chExt cx="3925204" cy="306312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476" y="2951494"/>
              <a:ext cx="3925204" cy="306312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7599" y="3873241"/>
              <a:ext cx="361950" cy="333375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60432"/>
              </p:ext>
            </p:extLst>
          </p:nvPr>
        </p:nvGraphicFramePr>
        <p:xfrm>
          <a:off x="979484" y="1043142"/>
          <a:ext cx="626904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fr-FR" altLang="zh-TW" sz="1800" i="0" dirty="0"/>
                        <a:t>Branch Node VIA Quantity</a:t>
                      </a:r>
                      <a:endParaRPr lang="zh-TW" altLang="en-US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quantity&gt;=6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quantity&gt;=5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251665" y="57317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66778" y="330072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050019" y="3659153"/>
            <a:ext cx="1110656" cy="150339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201578" y="6097053"/>
            <a:ext cx="903447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105025" y="4740485"/>
            <a:ext cx="4563696" cy="135656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7040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38433" y="2962938"/>
            <a:ext cx="3352800" cy="36933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t-IT" altLang="zh-TW" sz="1800" b="1" i="0" dirty="0">
                <a:solidFill>
                  <a:schemeClr val="bg1"/>
                </a:solidFill>
              </a:rPr>
              <a:t>PMIC Branch Node VIA Quantity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178367" y="4360001"/>
            <a:ext cx="1588866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839200" y="5245345"/>
            <a:ext cx="1663699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quantity: 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14146" y="2159013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215" y="3385760"/>
            <a:ext cx="3809736" cy="33781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4" y="3372906"/>
            <a:ext cx="3419544" cy="343434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396" y="3387213"/>
            <a:ext cx="3920767" cy="34465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59164"/>
              </p:ext>
            </p:extLst>
          </p:nvPr>
        </p:nvGraphicFramePr>
        <p:xfrm>
          <a:off x="376292" y="834170"/>
          <a:ext cx="11439416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 </a:t>
                      </a:r>
                      <a:r>
                        <a:rPr lang="fr-FR" altLang="zh-TW" sz="1600" i="0" dirty="0"/>
                        <a:t>trace width </a:t>
                      </a:r>
                      <a:r>
                        <a:rPr lang="en-US" altLang="zh-TW" sz="1600" i="0" dirty="0"/>
                        <a:t>W1&gt;=0.3mm (</a:t>
                      </a:r>
                      <a:r>
                        <a:rPr lang="en" altLang="en-US" sz="1600" i="0" dirty="0"/>
                        <a:t>the shortest distance between ball and </a:t>
                      </a:r>
                      <a:r>
                        <a:rPr lang="en" altLang="zh-TW" sz="1600" i="0" dirty="0"/>
                        <a:t>VIA </a:t>
                      </a:r>
                      <a:r>
                        <a:rPr lang="en-US" altLang="zh-TW" sz="1600" i="0" dirty="0"/>
                        <a:t>)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Inner </a:t>
                      </a:r>
                      <a:r>
                        <a:rPr kumimoji="0" lang="en" alt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layer:</a:t>
                      </a:r>
                      <a:r>
                        <a:rPr kumimoji="0" lang="en-US" altLang="zh-TW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i="0" dirty="0" smtClean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1) SOC ball </a:t>
                      </a:r>
                      <a:r>
                        <a:rPr lang="en" altLang="en-US" sz="1600" b="1" i="0" dirty="0">
                          <a:solidFill>
                            <a:schemeClr val="accent5"/>
                          </a:solidFill>
                        </a:rPr>
                        <a:t>area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fr-FR" altLang="zh-TW" sz="1600" i="0" dirty="0"/>
                        <a:t>trace width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W2&gt;=0.3mm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 smtClean="0">
                          <a:solidFill>
                            <a:schemeClr val="accent5"/>
                          </a:solidFill>
                        </a:rPr>
                        <a:t>                (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2) </a:t>
                      </a:r>
                      <a:r>
                        <a:rPr lang="en" altLang="en-US" sz="1600" b="1" i="0" dirty="0">
                          <a:solidFill>
                            <a:schemeClr val="accent5"/>
                          </a:solidFill>
                        </a:rPr>
                        <a:t>Area outside SOC ball 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W3&gt;0.5mm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 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(1) SOC ball </a:t>
                      </a:r>
                      <a:r>
                        <a:rPr lang="en" altLang="en-US" sz="1600" b="1" i="0" dirty="0">
                          <a:solidFill>
                            <a:schemeClr val="accent5"/>
                          </a:solidFill>
                        </a:rPr>
                        <a:t>area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fr-FR" altLang="zh-TW" sz="1600" i="0" dirty="0"/>
                        <a:t>trace width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W4&gt;=0.3mm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                    (2) </a:t>
                      </a:r>
                      <a:r>
                        <a:rPr lang="en" altLang="en-US" sz="1600" b="1" i="0" dirty="0">
                          <a:solidFill>
                            <a:schemeClr val="accent5"/>
                          </a:solidFill>
                        </a:rPr>
                        <a:t>Area outside SOC ball 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fr-FR" altLang="en-US" sz="1600" i="0" dirty="0"/>
                        <a:t>trace width</a:t>
                      </a:r>
                      <a:r>
                        <a:rPr lang="en" altLang="en-US" sz="1600" i="0" dirty="0"/>
                        <a:t>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W5&gt;0.5mm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07111" y="298863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87859" y="30164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76439" y="3003574"/>
            <a:ext cx="32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power@Inner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43121" y="38096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592572" y="3424302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31671" y="46564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31671" y="49742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31442" y="52533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09737" y="6202089"/>
            <a:ext cx="1463788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Area outside SOC ball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73525" y="5641479"/>
            <a:ext cx="1536057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 area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14925" y="3866349"/>
            <a:ext cx="1857375" cy="19770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9134474" y="4048125"/>
            <a:ext cx="2143125" cy="198318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9389321" y="561367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9386992" y="5284404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169787" y="59630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8566480" y="5901410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8181975" y="550545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838027" y="56468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115349" y="6048638"/>
            <a:ext cx="1470273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Area outside SOC ball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9777272" y="4003219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585622" y="5401067"/>
            <a:ext cx="1559597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area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53" name="直線接點 52"/>
          <p:cNvCxnSpPr/>
          <p:nvPr/>
        </p:nvCxnSpPr>
        <p:spPr>
          <a:xfrm>
            <a:off x="4313024" y="5110469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 flipV="1">
            <a:off x="3990360" y="4797864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4120317" y="5365872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>
            <a:off x="1154334" y="5140637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H="1" flipV="1">
            <a:off x="816736" y="4788188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4858" y="5110469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76" y="3252284"/>
            <a:ext cx="4099423" cy="35639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2285"/>
            <a:ext cx="4486373" cy="356393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677644"/>
              </p:ext>
            </p:extLst>
          </p:nvPr>
        </p:nvGraphicFramePr>
        <p:xfrm>
          <a:off x="471638" y="737197"/>
          <a:ext cx="11082187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8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</a:t>
                      </a:r>
                      <a:r>
                        <a:rPr lang="en-US" altLang="zh-TW" sz="1600" i="0" dirty="0" smtClean="0"/>
                        <a:t>rule</a:t>
                      </a:r>
                      <a:br>
                        <a:rPr lang="en-US" altLang="zh-TW" sz="1600" i="0" dirty="0" smtClean="0"/>
                      </a:br>
                      <a:r>
                        <a:rPr lang="en-US" altLang="zh-TW" sz="1600" i="0" baseline="0" dirty="0" smtClean="0"/>
                        <a:t>      </a:t>
                      </a:r>
                      <a:r>
                        <a:rPr lang="en-US" altLang="zh-TW" sz="1600" i="0" dirty="0" smtClean="0"/>
                        <a:t>Confirm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there is </a:t>
                      </a:r>
                      <a:r>
                        <a:rPr lang="en-US" altLang="zh-TW" sz="1600" i="0" dirty="0"/>
                        <a:t>at least 1 analog IO power via next to each 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Confirm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there is </a:t>
                      </a:r>
                      <a:r>
                        <a:rPr lang="en-US" altLang="zh-TW" sz="1600" i="0" dirty="0"/>
                        <a:t>at least 1 GND via next to each 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282852" y="292842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97003" y="2886110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16386" y="3753466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68648" y="3771900"/>
            <a:ext cx="2593852" cy="21526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4689" y="2721114"/>
            <a:ext cx="2194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Appendix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34131" y="1857641"/>
            <a:ext cx="987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fr-FR" altLang="zh-TW" sz="4000" b="1" dirty="0">
                <a:solidFill>
                  <a:srgbClr val="92D050"/>
                </a:solidFill>
              </a:rPr>
              <a:t>Impedance Control 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 PCB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476681"/>
              </p:ext>
            </p:extLst>
          </p:nvPr>
        </p:nvGraphicFramePr>
        <p:xfrm>
          <a:off x="352425" y="815340"/>
          <a:ext cx="11487149" cy="5989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847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DDR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DDR3Q_1.5V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TW" sz="1600" dirty="0">
                          <a:sym typeface="+mn-ea"/>
                        </a:rPr>
                        <a:t>1. </a:t>
                      </a:r>
                      <a:r>
                        <a:rPr lang="en-GB" altLang="en-US" sz="1600" dirty="0">
                          <a:sym typeface="+mn-ea"/>
                        </a:rPr>
                        <a:t>Confirm </a:t>
                      </a:r>
                      <a:r>
                        <a:rPr lang="en-GB" altLang="zh-TW" sz="1600" dirty="0">
                          <a:sym typeface="+mn-ea"/>
                        </a:rPr>
                        <a:t>QFN PKG E-pad solder mask coverage </a:t>
                      </a:r>
                      <a:r>
                        <a:rPr lang="en-GB" altLang="en-US" sz="1600" dirty="0">
                          <a:sym typeface="+mn-ea"/>
                        </a:rPr>
                        <a:t>area </a:t>
                      </a:r>
                      <a:r>
                        <a:rPr lang="en-GB" altLang="zh-TW" sz="1600" dirty="0">
                          <a:sym typeface="+mn-ea"/>
                        </a:rPr>
                        <a:t>(7.6x7.6mm</a:t>
                      </a:r>
                      <a:r>
                        <a:rPr lang="en-GB" altLang="zh-TW" sz="1600" baseline="30000" dirty="0">
                          <a:sym typeface="+mn-ea"/>
                        </a:rPr>
                        <a:t>2</a:t>
                      </a:r>
                      <a:r>
                        <a:rPr lang="en-GB" altLang="zh-TW" sz="1600" dirty="0">
                          <a:sym typeface="+mn-ea"/>
                        </a:rPr>
                        <a:t>) </a:t>
                      </a:r>
                      <a:r>
                        <a:rPr kumimoji="0" lang="fr-FR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GB" altLang="zh-TW" sz="1600" dirty="0">
                          <a:sym typeface="+mn-ea"/>
                        </a:rPr>
                        <a:t>3 </a:t>
                      </a:r>
                      <a:r>
                        <a:rPr lang="en-GB" altLang="en-US" sz="1600" dirty="0">
                          <a:sym typeface="+mn-ea"/>
                        </a:rPr>
                        <a:t>vias</a:t>
                      </a:r>
                      <a:endParaRPr lang="en-US" altLang="zh-TW" sz="1600" dirty="0"/>
                    </a:p>
                    <a:p>
                      <a:r>
                        <a:rPr lang="en-GB" altLang="zh-TW" sz="1600" dirty="0">
                          <a:sym typeface="+mn-ea"/>
                        </a:rPr>
                        <a:t>2. </a:t>
                      </a:r>
                      <a:r>
                        <a:rPr lang="en-US" altLang="en-US" sz="1600" dirty="0">
                          <a:sym typeface="+mn-ea"/>
                        </a:rPr>
                        <a:t>It is recommended to paste the DDR routing/VIA/Cap layout under the SOC PKG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US" altLang="zh-TW" sz="1600" dirty="0"/>
                        <a:t>MIPI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altLang="en-US" sz="1600" dirty="0"/>
                        <a:t>Surface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Inner layer impedance control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en-US" sz="1600" dirty="0">
                          <a:sym typeface="+mn-ea"/>
                        </a:rPr>
                        <a:t>Confirm </a:t>
                      </a:r>
                      <a:r>
                        <a:rPr lang="en-GB" altLang="zh-TW" sz="1600" dirty="0">
                          <a:sym typeface="+mn-ea"/>
                        </a:rPr>
                        <a:t>polar </a:t>
                      </a:r>
                      <a:r>
                        <a:rPr lang="en-GB" altLang="en-US" sz="1600" dirty="0">
                          <a:sym typeface="+mn-ea"/>
                        </a:rPr>
                        <a:t>results with </a:t>
                      </a:r>
                      <a:r>
                        <a:rPr lang="en-GB" altLang="zh-TW" sz="1600" dirty="0">
                          <a:sym typeface="+mn-ea"/>
                        </a:rPr>
                        <a:t>PCB vendor :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(1) Surface layer: Diff Coated Coplanar Strips with GND 1B</a:t>
                      </a:r>
                    </a:p>
                    <a:p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(2) Inner layer: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 </a:t>
                      </a:r>
                      <a:r>
                        <a:rPr lang="en-GB" altLang="en-US" sz="1600" dirty="0"/>
                        <a:t>layer </a:t>
                      </a:r>
                      <a:r>
                        <a:rPr lang="en-US" altLang="zh-TW" sz="1600" dirty="0"/>
                        <a:t>routing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altLang="zh-TW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ane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lane NO GND shielding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trace length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&lt;3.5mm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BGA PKG, GND plane rule – </a:t>
                      </a:r>
                      <a:r>
                        <a:rPr lang="en-GB" altLang="en-US" sz="1600" dirty="0"/>
                        <a:t>ensure </a:t>
                      </a:r>
                      <a:r>
                        <a:rPr lang="en-GB" altLang="zh-TW" sz="1600" dirty="0"/>
                        <a:t>MIPI </a:t>
                      </a:r>
                      <a:r>
                        <a:rPr lang="en-GB" altLang="en-US" sz="1600" dirty="0"/>
                        <a:t>signal </a:t>
                      </a:r>
                      <a:r>
                        <a:rPr lang="en-GB" altLang="zh-TW" sz="1600" dirty="0"/>
                        <a:t>return path.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altLang="zh-TW" sz="1600" dirty="0"/>
                        <a:t>TX/RX </a:t>
                      </a:r>
                      <a:r>
                        <a:rPr lang="en-GB" altLang="en-US" sz="1600" dirty="0"/>
                        <a:t>reserves more than </a:t>
                      </a:r>
                      <a:r>
                        <a:rPr lang="en-GB" altLang="zh-TW" sz="1600" dirty="0"/>
                        <a:t>3 </a:t>
                      </a:r>
                      <a:r>
                        <a:rPr lang="en-GB" altLang="en-US" sz="1600" dirty="0"/>
                        <a:t>channels on </a:t>
                      </a:r>
                      <a:r>
                        <a:rPr lang="en-GB" altLang="zh-TW" sz="1600" dirty="0"/>
                        <a:t>the GND plane </a:t>
                      </a:r>
                      <a:r>
                        <a:rPr lang="en-GB" altLang="en-US" sz="1600" dirty="0"/>
                        <a:t>below </a:t>
                      </a:r>
                      <a:r>
                        <a:rPr lang="en-GB" altLang="zh-TW" sz="1600" dirty="0"/>
                        <a:t>the SOC ball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en-US" sz="1600" dirty="0">
                          <a:sym typeface="+mn-ea"/>
                        </a:rPr>
                        <a:t>Confirm </a:t>
                      </a:r>
                      <a:r>
                        <a:rPr lang="en-US" altLang="zh-TW" sz="1600" dirty="0"/>
                        <a:t>TX/RX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USB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Inner layer impedance control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 with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: 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-GB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 layer</a:t>
                      </a: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en-GB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Inner layer</a:t>
                      </a: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EPHY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Inner layer impedance control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 with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: 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-GB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 layer</a:t>
                      </a: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en-GB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Inner layer </a:t>
                      </a: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262057" y="44489"/>
            <a:ext cx="120396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MIPI/EPHY/USB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Option1</a:t>
            </a:r>
          </a:p>
        </p:txBody>
      </p:sp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219828" y="5466967"/>
            <a:ext cx="5410900" cy="4041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02718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85023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31767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46714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19827" y="586271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281857" y="5476442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19658" y="5803846"/>
            <a:ext cx="622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GND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82590" y="5167032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864174" y="5163953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59072" y="5163953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P</a:t>
            </a:r>
            <a:endParaRPr lang="zh-TW" altLang="en-US" b="1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622127" y="5171973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N</a:t>
            </a:r>
            <a:endParaRPr lang="zh-TW" altLang="en-US" b="1" i="1" dirty="0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8302718" y="494900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881673" y="493751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319420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9488067" y="495111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0067022" y="493962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9504769" y="507517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901519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7750294" y="496597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748933" y="507513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0620807" y="494692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0068383" y="496389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0067022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429702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615817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038070" y="4762919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0162625" y="4762919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36" name="文字方塊 35"/>
          <p:cNvSpPr txBox="1"/>
          <p:nvPr/>
        </p:nvSpPr>
        <p:spPr>
          <a:xfrm flipH="1">
            <a:off x="7844535" y="476291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7096215" y="5454838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0743245" y="5444910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172490" y="89846"/>
            <a:ext cx="1229158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MIPI/EPHY/USB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799" y="84195"/>
            <a:ext cx="11444177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Option2</a:t>
            </a:r>
          </a:p>
        </p:txBody>
      </p: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598860" y="389872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28862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標題 1"/>
          <p:cNvSpPr txBox="1"/>
          <p:nvPr/>
        </p:nvSpPr>
        <p:spPr>
          <a:xfrm>
            <a:off x="204510" y="-161683"/>
            <a:ext cx="1178297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" y="4377758"/>
            <a:ext cx="6151081" cy="24218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" y="1639750"/>
            <a:ext cx="6151081" cy="2686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104" y="141765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72821" y="84201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aphicFrame>
        <p:nvGraphicFramePr>
          <p:cNvPr id="58" name="表格 36"/>
          <p:cNvGraphicFramePr>
            <a:graphicFrameLocks noGrp="1"/>
          </p:cNvGraphicFramePr>
          <p:nvPr/>
        </p:nvGraphicFramePr>
        <p:xfrm>
          <a:off x="1762124" y="1479435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群組 49"/>
          <p:cNvGrpSpPr/>
          <p:nvPr/>
        </p:nvGrpSpPr>
        <p:grpSpPr>
          <a:xfrm>
            <a:off x="5545513" y="3457006"/>
            <a:ext cx="6465512" cy="1959861"/>
            <a:chOff x="5545513" y="345700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377211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16043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32444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57721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07968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2978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2865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2999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2886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47265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3145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47265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3124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47245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3797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3892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3798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2962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2849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2983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2870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47250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2942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3109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3782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3782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53288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371926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45700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376249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377211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0267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0346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0252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0330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0970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0986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0252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0298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" y="285366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158014" y="-4172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aphicFrame>
        <p:nvGraphicFramePr>
          <p:cNvPr id="28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98.93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100.18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9889"/>
            <a:ext cx="5481638" cy="17433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4" y="1752473"/>
            <a:ext cx="6019800" cy="2488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6" y="4316572"/>
            <a:ext cx="5972175" cy="2488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75" y="121084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281394" y="94903"/>
            <a:ext cx="1162921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205055" y="353658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070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Core</a:t>
              </a:r>
              <a:endParaRPr lang="zh-TW" altLang="en-US" i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P</a:t>
              </a:r>
              <a:endParaRPr lang="zh-TW" altLang="en-US" b="1" i="1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N</a:t>
              </a:r>
              <a:endParaRPr lang="zh-TW" altLang="en-US" b="1" i="1" dirty="0"/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178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pp</a:t>
              </a:r>
              <a:endParaRPr lang="zh-TW" altLang="en-US" i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39462" y="1416672"/>
          <a:ext cx="969645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90.33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4" y="2951941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98.92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99.11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90.33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90.34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/>
          <p:nvPr/>
        </p:nvSpPr>
        <p:spPr>
          <a:xfrm>
            <a:off x="182824" y="-85098"/>
            <a:ext cx="11588747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7150" y="1766252"/>
            <a:ext cx="5972175" cy="4986973"/>
            <a:chOff x="0" y="1766252"/>
            <a:chExt cx="5972175" cy="54467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252"/>
              <a:ext cx="5972175" cy="26533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75" y="4559617"/>
              <a:ext cx="5943600" cy="2653348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75" y="4323837"/>
            <a:ext cx="5915025" cy="24293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75" y="1766251"/>
            <a:ext cx="5943600" cy="2429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249415" y="8163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Antenna 50ohm </a:t>
            </a:r>
            <a:r>
              <a:rPr lang="en-GB" altLang="en-US" sz="2800" dirty="0"/>
              <a:t>Impedance Control </a:t>
            </a:r>
            <a:endParaRPr lang="en-US" altLang="zh-TW" sz="2800" dirty="0"/>
          </a:p>
        </p:txBody>
      </p:sp>
      <p:graphicFrame>
        <p:nvGraphicFramePr>
          <p:cNvPr id="155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82769"/>
              </p:ext>
            </p:extLst>
          </p:nvPr>
        </p:nvGraphicFramePr>
        <p:xfrm>
          <a:off x="471639" y="103613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6" y="2438043"/>
            <a:ext cx="5303100" cy="332933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6160170" y="2807375"/>
            <a:ext cx="5376053" cy="2798625"/>
            <a:chOff x="6610350" y="3976280"/>
            <a:chExt cx="5376053" cy="2798625"/>
          </a:xfrm>
        </p:grpSpPr>
        <p:sp>
          <p:nvSpPr>
            <p:cNvPr id="63" name="矩形 62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78" name="直線接點 77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71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86" name="直線接點 85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94" name="直線接點 93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字方塊 100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圖片 108"/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38483" y="1219676"/>
          <a:ext cx="6695689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5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246373" y="-47093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Antenna</a:t>
            </a:r>
            <a:r>
              <a:rPr lang="en-US" altLang="zh-TW" sz="3600" dirty="0"/>
              <a:t> </a:t>
            </a:r>
            <a:r>
              <a:rPr lang="en-US" altLang="zh-TW" sz="2800" dirty="0"/>
              <a:t>50ohm </a:t>
            </a:r>
            <a:r>
              <a:rPr lang="en-GB" altLang="en-US" sz="2800" dirty="0"/>
              <a:t>Impedance Control </a:t>
            </a:r>
            <a:endParaRPr lang="en-US" altLang="zh-TW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2451567"/>
            <a:ext cx="6000750" cy="3886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90" y="719305"/>
            <a:ext cx="5231082" cy="328412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10350" y="3995330"/>
            <a:ext cx="5376053" cy="2798625"/>
            <a:chOff x="6610350" y="3976280"/>
            <a:chExt cx="5376053" cy="2798625"/>
          </a:xfrm>
        </p:grpSpPr>
        <p:sp>
          <p:nvSpPr>
            <p:cNvPr id="17" name="矩形 16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3" name="文字方塊 52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634679"/>
              </p:ext>
            </p:extLst>
          </p:nvPr>
        </p:nvGraphicFramePr>
        <p:xfrm>
          <a:off x="285750" y="933450"/>
          <a:ext cx="11468101" cy="5882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Single-end rule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Inner layer </a:t>
                      </a: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EMMC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</a:t>
                      </a:r>
                      <a:r>
                        <a:rPr lang="en-GB" altLang="zh-TW" sz="1600" dirty="0"/>
                        <a:t>/ </a:t>
                      </a:r>
                      <a:r>
                        <a:rPr lang="en-GB" altLang="en-US" sz="1600" dirty="0"/>
                        <a:t>Inner layer </a:t>
                      </a: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AUD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layer </a:t>
                      </a: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XTAL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layer </a:t>
                      </a: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RTC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en-US" sz="1600" dirty="0"/>
                        <a:t>Surface layer </a:t>
                      </a: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WIFI_ANT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altLang="en-US" sz="1600" dirty="0"/>
                        <a:t>Surface layer impedance control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Confirm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en-GB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 with </a:t>
                      </a:r>
                      <a:r>
                        <a:rPr kumimoji="0" lang="en-GB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: 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en-GB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 layer </a:t>
                      </a:r>
                      <a:r>
                        <a:rPr kumimoji="0" lang="en-GB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Coated Coplanar Strips with GND 1B</a:t>
                      </a: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VDC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altLang="zh-TW" sz="1600" dirty="0"/>
                        <a:t>1. </a:t>
                      </a:r>
                      <a:r>
                        <a:rPr lang="en-GB" altLang="en-US" sz="1600" dirty="0"/>
                        <a:t>Confirm the number and location </a:t>
                      </a:r>
                      <a:r>
                        <a:rPr lang="en-GB" altLang="zh-TW" sz="1600" dirty="0"/>
                        <a:t>of Caps , </a:t>
                      </a:r>
                      <a:r>
                        <a:rPr lang="en-GB" altLang="en-US" sz="1600" dirty="0"/>
                        <a:t>the number of vias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GB" altLang="zh-TW" sz="1600" dirty="0"/>
                        <a:t>2. </a:t>
                      </a:r>
                      <a:r>
                        <a:rPr lang="en-GB" altLang="en-US" sz="1600" dirty="0"/>
                        <a:t>Channel width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GB" altLang="zh-TW" sz="1600" dirty="0"/>
                        <a:t>Rule1: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       (1) </a:t>
                      </a:r>
                      <a:r>
                        <a:rPr lang="en-GB" altLang="en-US" sz="1600" dirty="0"/>
                        <a:t>Number of </a:t>
                      </a:r>
                      <a:r>
                        <a:rPr lang="en-GB" altLang="zh-TW" sz="1600" dirty="0"/>
                        <a:t>vias </a:t>
                      </a:r>
                      <a:r>
                        <a:rPr lang="en-GB" altLang="en-US" sz="1600" dirty="0"/>
                        <a:t>at SOC/PMIC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(2)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 rules for VDDC/GND at the capacitor pins near the SOC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 width refers to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recommended to paste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VDDC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trace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SOC PKG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Analog IO Power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altLang="zh-TW" sz="1600" dirty="0"/>
                        <a:t>1. </a:t>
                      </a:r>
                      <a:r>
                        <a:rPr lang="en-GB" altLang="en-US" sz="1600" dirty="0"/>
                        <a:t>Trace width </a:t>
                      </a:r>
                      <a:r>
                        <a:rPr lang="en-GB" altLang="zh-TW" sz="1600" dirty="0"/>
                        <a:t>rule 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GB" altLang="zh-TW" sz="1600" dirty="0"/>
                        <a:t>2. </a:t>
                      </a:r>
                      <a:r>
                        <a:rPr lang="en-GB" altLang="en-US" sz="1600" dirty="0"/>
                        <a:t>Confirm the number and location of </a:t>
                      </a:r>
                      <a:r>
                        <a:rPr lang="en-GB" altLang="zh-TW" sz="1600" dirty="0"/>
                        <a:t>Caps and </a:t>
                      </a:r>
                      <a:r>
                        <a:rPr lang="en-GB" altLang="en-US" sz="1600" dirty="0"/>
                        <a:t>the number of </a:t>
                      </a:r>
                      <a:r>
                        <a:rPr lang="en-GB" altLang="zh-TW" sz="1600" dirty="0"/>
                        <a:t>vias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GB" altLang="zh-TW" sz="1600" dirty="0"/>
                        <a:t>Rule1: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TW" sz="1600" dirty="0"/>
                        <a:t>      (1) </a:t>
                      </a:r>
                      <a:r>
                        <a:rPr lang="en-GB" altLang="en-US" sz="1600" dirty="0"/>
                        <a:t>Number of  </a:t>
                      </a:r>
                      <a:r>
                        <a:rPr lang="en-GB" altLang="zh-TW" sz="1600" dirty="0"/>
                        <a:t>vias </a:t>
                      </a:r>
                      <a:r>
                        <a:rPr lang="en-GB" altLang="en-US" sz="1600" dirty="0"/>
                        <a:t>at SOC/PMIC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(2) </a:t>
                      </a:r>
                      <a:r>
                        <a:rPr kumimoji="0"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 rules for power/GND at the capacitor pins near the SOC</a:t>
                      </a:r>
                      <a:endParaRPr kumimoji="0" lang="en-GB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 width refers to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recommended to attach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power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trace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 </a:t>
                      </a:r>
                      <a:r>
                        <a:rPr kumimoji="0" lang="en-GB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 </a:t>
                      </a:r>
                      <a:r>
                        <a:rPr kumimoji="0" lang="en-GB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SOC PKG</a:t>
                      </a:r>
                      <a:endParaRPr kumimoji="0"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60711" y="1761948"/>
            <a:ext cx="9942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en-GB" altLang="en-US" sz="4000" b="1" dirty="0">
                <a:solidFill>
                  <a:srgbClr val="92D050"/>
                </a:solidFill>
              </a:rPr>
              <a:t>Impedance Control 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True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layer, 6-layer PCB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5356" y="6513"/>
            <a:ext cx="12603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MIPI/EPHY/USB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6219658" y="4762919"/>
            <a:ext cx="5411070" cy="1409227"/>
            <a:chOff x="6219658" y="4762919"/>
            <a:chExt cx="5411070" cy="1409227"/>
          </a:xfrm>
        </p:grpSpPr>
        <p:sp>
          <p:nvSpPr>
            <p:cNvPr id="8" name="矩形 7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9" name="矩形 8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81857" y="5476442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219658" y="5803846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459072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622127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096215" y="5454838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743245" y="5444910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</p:grpSp>
      <p:graphicFrame>
        <p:nvGraphicFramePr>
          <p:cNvPr id="39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/>
          <p:nvPr/>
        </p:nvSpPr>
        <p:spPr>
          <a:xfrm>
            <a:off x="0" y="36691"/>
            <a:ext cx="1238515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MIPI/EPHY/USB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Option1</a:t>
            </a:r>
          </a:p>
        </p:txBody>
      </p:sp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Option2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549268" y="351085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63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Surface Layer Routing </a:t>
            </a:r>
            <a:r>
              <a:rPr lang="en-US" altLang="zh-TW" sz="2800" dirty="0"/>
              <a:t>Option2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0" y="4377758"/>
            <a:ext cx="6151081" cy="242189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0" y="1639750"/>
            <a:ext cx="6151081" cy="2686050"/>
          </a:xfrm>
          <a:prstGeom prst="rect">
            <a:avLst/>
          </a:prstGeom>
        </p:spPr>
      </p:pic>
      <p:graphicFrame>
        <p:nvGraphicFramePr>
          <p:cNvPr id="17" name="表格 36"/>
          <p:cNvGraphicFramePr>
            <a:graphicFrameLocks noGrp="1"/>
          </p:cNvGraphicFramePr>
          <p:nvPr/>
        </p:nvGraphicFramePr>
        <p:xfrm>
          <a:off x="42197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07" y="8184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en-GB" altLang="en-US" sz="3600" dirty="0"/>
              <a:t>Impedance Control </a:t>
            </a:r>
            <a:r>
              <a:rPr lang="en-GB" altLang="zh-TW" sz="3600" dirty="0"/>
              <a:t>– </a:t>
            </a:r>
            <a:r>
              <a:rPr lang="en-GB" altLang="en-US" sz="3600" dirty="0"/>
              <a:t>Inner Layer Routing</a:t>
            </a:r>
            <a:endParaRPr lang="en-US" altLang="zh-TW" sz="3600" dirty="0"/>
          </a:p>
        </p:txBody>
      </p:sp>
      <p:grpSp>
        <p:nvGrpSpPr>
          <p:cNvPr id="2" name="群組 1"/>
          <p:cNvGrpSpPr/>
          <p:nvPr/>
        </p:nvGrpSpPr>
        <p:grpSpPr>
          <a:xfrm>
            <a:off x="5545513" y="3780856"/>
            <a:ext cx="6465512" cy="1959861"/>
            <a:chOff x="5545513" y="378085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409596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48428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64829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90106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40353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62169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61040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62377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61248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505043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63836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505040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63632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504836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70364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71313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70365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62012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60883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62219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61091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504886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61808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63475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70207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70207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85673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404311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78085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408634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409596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35063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35851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34905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35693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42088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42245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34905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35365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1762125" y="1222194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6" y="2290962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18117" y="-177324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MIPI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0364"/>
            <a:ext cx="5481638" cy="1743347"/>
          </a:xfrm>
          <a:prstGeom prst="rect">
            <a:avLst/>
          </a:prstGeom>
        </p:spPr>
      </p:pic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98.44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0" y="1795462"/>
            <a:ext cx="6000750" cy="24145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1" y="4337462"/>
            <a:ext cx="5953125" cy="2414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789" y="5898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234232" y="382233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153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Core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P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N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52043" y="984392"/>
          <a:ext cx="9696451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7" y="2384123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EPHY/USB </a:t>
            </a:r>
            <a:r>
              <a:rPr lang="en-GB" altLang="en-US" sz="2800" dirty="0"/>
              <a:t>Impedance Control </a:t>
            </a:r>
            <a:r>
              <a:rPr lang="en-GB" altLang="zh-TW" sz="2800" dirty="0"/>
              <a:t>– </a:t>
            </a:r>
            <a:r>
              <a:rPr lang="en-GB" altLang="en-US" sz="2800" dirty="0"/>
              <a:t>Inner Layer Routing</a:t>
            </a:r>
            <a:endParaRPr lang="en-US" altLang="zh-TW" sz="2800" dirty="0"/>
          </a:p>
        </p:txBody>
      </p:sp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98.44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90.14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75" y="1711453"/>
            <a:ext cx="5943600" cy="24841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25" y="4323837"/>
            <a:ext cx="6000750" cy="242938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" y="4335656"/>
            <a:ext cx="5972175" cy="241756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1453"/>
            <a:ext cx="5991225" cy="24841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Antenna 50ohm </a:t>
            </a:r>
            <a:r>
              <a:rPr lang="en-GB" altLang="en-US" sz="2800" dirty="0"/>
              <a:t>Impedance Control</a:t>
            </a:r>
            <a:endParaRPr lang="en-US" altLang="zh-TW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471639" y="106989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6341986" y="2911471"/>
            <a:ext cx="5392171" cy="2522277"/>
            <a:chOff x="6341986" y="2911471"/>
            <a:chExt cx="5392171" cy="2522277"/>
          </a:xfrm>
        </p:grpSpPr>
        <p:sp>
          <p:nvSpPr>
            <p:cNvPr id="13" name="矩形 12"/>
            <p:cNvSpPr/>
            <p:nvPr/>
          </p:nvSpPr>
          <p:spPr>
            <a:xfrm>
              <a:off x="6792024" y="38971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93596" y="43147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793145" y="34313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904944" y="32615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025591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77939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96801" y="37376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817445" y="34228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86666" y="36723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808771" y="31812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253027" y="31790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002026" y="3159964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5" name="直線接點 24"/>
            <p:cNvCxnSpPr/>
            <p:nvPr/>
          </p:nvCxnSpPr>
          <p:spPr>
            <a:xfrm flipV="1">
              <a:off x="8904944" y="30488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21288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8" idx="3"/>
            </p:cNvCxnSpPr>
            <p:nvPr/>
          </p:nvCxnSpPr>
          <p:spPr>
            <a:xfrm flipV="1">
              <a:off x="8363074" y="30614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8363002" y="31420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 flipV="1">
              <a:off x="10014865" y="30223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472924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9029212" y="29114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9566483" y="29114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 flipH="1">
              <a:off x="8468986" y="29114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62522" y="31845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367168" y="36666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77959" y="30547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6800254" y="38966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30789" y="46486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373381" y="42460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987323" y="37364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133823" y="367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822683" y="4397751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371810" y="46499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8895250" y="35667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8911594" y="36583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9468264" y="35726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7402895" y="35572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994977" y="35173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9787910" y="34322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 flipH="1">
              <a:off x="8244533" y="34393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792024" y="51527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719607" y="50739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41986" y="50965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6792024" y="48677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6789262" y="48652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01640" y="47133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791505" y="46338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998376" y="47121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1144877" y="461968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796801" y="4316233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993537" y="431504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799095" y="4221334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11152466" y="4217105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直線單箭頭接點 67"/>
            <p:cNvCxnSpPr/>
            <p:nvPr/>
          </p:nvCxnSpPr>
          <p:spPr>
            <a:xfrm>
              <a:off x="9463230" y="36583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7399056" y="36525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403135" y="3732322"/>
              <a:ext cx="3601521" cy="1153788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10244333" y="34269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739869" y="34324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9" y="2301557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8" y="1505626"/>
            <a:ext cx="6332232" cy="45745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QFN Ball Map</a:t>
            </a:r>
            <a:endParaRPr lang="zh-TW" altLang="en-US" dirty="0"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48078" y="977946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2370" y="611313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44880" y="1912065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55267" y="955441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1482" y="2487463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58963" y="5314902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70868" y="3418873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97405" y="3880538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95634" y="1219676"/>
          <a:ext cx="6810308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8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95634" y="3241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800" dirty="0"/>
              <a:t>Antenna 50ohm </a:t>
            </a:r>
            <a:r>
              <a:rPr lang="en-GB" altLang="en-US" sz="2800" dirty="0"/>
              <a:t>Impedance Control</a:t>
            </a:r>
            <a:endParaRPr lang="en-US" altLang="zh-TW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532151" y="4206871"/>
            <a:ext cx="5392171" cy="2522277"/>
            <a:chOff x="6532151" y="4206871"/>
            <a:chExt cx="5392171" cy="2522277"/>
          </a:xfrm>
        </p:grpSpPr>
        <p:sp>
          <p:nvSpPr>
            <p:cNvPr id="14" name="矩形 13"/>
            <p:cNvSpPr/>
            <p:nvPr/>
          </p:nvSpPr>
          <p:spPr>
            <a:xfrm>
              <a:off x="6982189" y="51925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983761" y="56101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83310" y="47267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95109" y="45569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215756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768104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986966" y="50330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007610" y="47182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1" y="49486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998936" y="44766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443192" y="44744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192191" y="4455364"/>
              <a:ext cx="4254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Sig</a:t>
              </a:r>
              <a:endParaRPr lang="zh-TW" altLang="en-US" sz="1600" b="1" dirty="0"/>
            </a:p>
          </p:txBody>
        </p:sp>
        <p:cxnSp>
          <p:nvCxnSpPr>
            <p:cNvPr id="26" name="直線接點 25"/>
            <p:cNvCxnSpPr/>
            <p:nvPr/>
          </p:nvCxnSpPr>
          <p:spPr>
            <a:xfrm flipV="1">
              <a:off x="9095109" y="43442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9111453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19" idx="3"/>
            </p:cNvCxnSpPr>
            <p:nvPr/>
          </p:nvCxnSpPr>
          <p:spPr>
            <a:xfrm flipV="1">
              <a:off x="8553239" y="43568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8553167" y="44374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H="1" flipV="1">
              <a:off x="10205030" y="43177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663089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219377" y="42068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56648" y="42068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 flipH="1">
              <a:off x="8659151" y="42068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552687" y="44799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557333" y="49620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668124" y="43501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6990419" y="51920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20954" y="59440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563546" y="55414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177488" y="50318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23988" y="494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12848" y="5693154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561975" y="59453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085415" y="48621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01759" y="49537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9658429" y="48680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H="1" flipV="1">
              <a:off x="7593060" y="48526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V="1">
              <a:off x="11185142" y="48127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9978075" y="47276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 flipH="1">
              <a:off x="8434698" y="47347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82189" y="64481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947872" y="63693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532151" y="63919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6982189" y="61631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979427" y="61606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991805" y="60087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981670" y="59229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88541" y="60075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1335042" y="590873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986966" y="5618626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1183702" y="5618913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989260" y="5524692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342631" y="551038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>
              <a:off x="9653395" y="49537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 flipV="1">
              <a:off x="7589221" y="49479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593300" y="5027722"/>
              <a:ext cx="3601521" cy="1153788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10434498" y="47223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7930034" y="47278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7" y="2424255"/>
            <a:ext cx="6000750" cy="394335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6" y="378145"/>
            <a:ext cx="4923052" cy="3850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BGA Ball Map</a:t>
            </a:r>
            <a:endParaRPr lang="zh-TW" altLang="en-US" dirty="0">
              <a:latin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01" y="1457325"/>
            <a:ext cx="7053024" cy="421005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831088" y="1748340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50283" y="493900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44286" y="2019733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0247" y="1748340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711567" y="3318469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285" y="4939010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61261" y="4086522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82758" y="3198167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g5MWEwNDhmNGJiOWU3NTA2Y2M0YzU5ODk1ODlkOT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腦力激盪簡報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Them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 panose="020B0502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 panose="020B0502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5657</Words>
  <Application>Microsoft Office PowerPoint</Application>
  <PresentationFormat>宽屏</PresentationFormat>
  <Paragraphs>1714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Heiti TC Medium</vt:lpstr>
      <vt:lpstr>Microsoft JhengHei</vt:lpstr>
      <vt:lpstr>細明體</vt:lpstr>
      <vt:lpstr>新細明體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Wingdings 2</vt:lpstr>
      <vt:lpstr>腦力激盪簡報</vt:lpstr>
      <vt:lpstr>SG2000  PCB Layout Guide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QFN Ball Map</vt:lpstr>
      <vt:lpstr>BGA Ball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Garen Lee</dc:creator>
  <cp:lastModifiedBy>Administrator</cp:lastModifiedBy>
  <cp:revision>779</cp:revision>
  <dcterms:created xsi:type="dcterms:W3CDTF">2022-06-13T09:15:00Z</dcterms:created>
  <dcterms:modified xsi:type="dcterms:W3CDTF">2024-05-24T04:07:31Z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0x010100DFD91F4B76319B45B563D8C89EC76CCE</vt:lpwstr>
  </property>
  <property fmtid="{D5CDD505-2E9C-101B-9397-08002B2CF9AE}" pid="3" name="ICV">
    <vt:lpwstr>12BFF10A88F142CBAF7443F62E214002</vt:lpwstr>
  </property>
  <property fmtid="{D5CDD505-2E9C-101B-9397-08002B2CF9AE}" pid="4" name="KSOProductBuildVer">
    <vt:lpwstr>2052-12.1.0.16399</vt:lpwstr>
  </property>
  <property fmtid="{D5CDD505-2E9C-101B-9397-08002B2CF9AE}" pid="5" name="5B77E7CEEC58BC6AFAE8886BEB80DBEB">
    <vt:lpwstr>otCYQxs9Dbw2bUEn/Soxv9pYAoWsCRIsU8+gIbxzzmNcJN13+qHIPyWmbF9hFzPHyi2m8DLwi54E5OVVM5pJ0yGmgAiYTaR6oYUdYZxdjep6I9xviFUFZ9aTScfBW9OGNH3OpjHKXhuBS0jBjvglnRcfh66x8WC58zETTuqJvj/rWtP5XByaTsDd9v23uF4+UeoZq1VtJp9oQQSSAtt9KY11V6+hXMVJ0dT+V4F4dbSki4GkuD0vULEhMYhJMLO</vt:lpwstr>
  </property>
</Properties>
</file>